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1"/>
  </p:sldMasterIdLst>
  <p:notesMasterIdLst>
    <p:notesMasterId r:id="rId61"/>
  </p:notesMasterIdLst>
  <p:handoutMasterIdLst>
    <p:handoutMasterId r:id="rId62"/>
  </p:handoutMasterIdLst>
  <p:sldIdLst>
    <p:sldId id="401" r:id="rId2"/>
    <p:sldId id="399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75" r:id="rId57"/>
    <p:sldId id="471" r:id="rId58"/>
    <p:sldId id="476" r:id="rId59"/>
    <p:sldId id="477" r:id="rId60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4431"/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9882" autoAdjust="0"/>
  </p:normalViewPr>
  <p:slideViewPr>
    <p:cSldViewPr showGuides="1">
      <p:cViewPr varScale="1">
        <p:scale>
          <a:sx n="113" d="100"/>
          <a:sy n="113" d="100"/>
        </p:scale>
        <p:origin x="1848" y="84"/>
      </p:cViewPr>
      <p:guideLst>
        <p:guide orient="horz" pos="2840"/>
        <p:guide pos="2880"/>
      </p:guideLst>
    </p:cSldViewPr>
  </p:slideViewPr>
  <p:outlineViewPr>
    <p:cViewPr>
      <p:scale>
        <a:sx n="33" d="100"/>
        <a:sy n="33" d="100"/>
      </p:scale>
      <p:origin x="60" y="2316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-4014" y="-10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8631F1D2-E257-41A5-A869-8CB8A2E5BEED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92461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54C31A2-1400-4086-9A95-FB129CE9B5AE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6869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solidFill>
            <a:srgbClr val="FAAAA4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F4524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 dirty="0">
              <a:solidFill>
                <a:srgbClr val="005E5C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188640"/>
            <a:ext cx="6048671" cy="4027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8261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solidFill>
            <a:srgbClr val="FAAAA4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128069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F4524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 dirty="0">
              <a:solidFill>
                <a:srgbClr val="005E5C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188640"/>
            <a:ext cx="6048671" cy="4027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122235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5359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23528" y="1285860"/>
            <a:ext cx="8568952" cy="5143536"/>
          </a:xfrm>
          <a:prstGeom prst="roundRect">
            <a:avLst>
              <a:gd name="adj" fmla="val 3782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rgbClr val="BA331C"/>
              </a:buClr>
              <a:buFont typeface="Wingdings" pitchFamily="2" charset="2"/>
              <a:buChar char="u"/>
              <a:defRPr sz="2800" b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547664" y="180950"/>
            <a:ext cx="7072312" cy="43973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6404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7664" y="180950"/>
            <a:ext cx="7072312" cy="43973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3528" y="1285860"/>
            <a:ext cx="8568952" cy="5143536"/>
          </a:xfrm>
          <a:prstGeom prst="roundRect">
            <a:avLst>
              <a:gd name="adj" fmla="val 3782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  <a:defRPr sz="2800" b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endParaRPr lang="en-US" altLang="ko-KR" sz="2400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endParaRPr lang="en-US" altLang="ko-KR" sz="2400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endParaRPr lang="en-US" altLang="ko-KR" sz="2400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endParaRPr lang="ko-KR" altLang="en-US" sz="2400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52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 째 수준</a:t>
            </a:r>
            <a:endParaRPr lang="en-US" altLang="ko-KR" dirty="0"/>
          </a:p>
          <a:p>
            <a:pPr lvl="2"/>
            <a:r>
              <a:rPr lang="ko-KR" altLang="en-US" dirty="0"/>
              <a:t>셋 째 수준</a:t>
            </a:r>
            <a:endParaRPr lang="en-US" altLang="ko-KR" dirty="0"/>
          </a:p>
          <a:p>
            <a:pPr lvl="4"/>
            <a:r>
              <a:rPr lang="ko-KR" altLang="en-US" dirty="0"/>
              <a:t>넷 째 수준</a:t>
            </a:r>
          </a:p>
        </p:txBody>
      </p:sp>
    </p:spTree>
    <p:extLst>
      <p:ext uri="{BB962C8B-B14F-4D97-AF65-F5344CB8AC3E}">
        <p14:creationId xmlns:p14="http://schemas.microsoft.com/office/powerpoint/2010/main" val="234214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1" y="850010"/>
            <a:ext cx="9144000" cy="58710"/>
          </a:xfrm>
          <a:prstGeom prst="rect">
            <a:avLst/>
          </a:prstGeom>
          <a:solidFill>
            <a:srgbClr val="FA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941" y="-2"/>
            <a:ext cx="9141059" cy="6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43"/>
          <p:cNvSpPr>
            <a:spLocks noChangeArrowheads="1"/>
          </p:cNvSpPr>
          <p:nvPr/>
        </p:nvSpPr>
        <p:spPr bwMode="gray">
          <a:xfrm>
            <a:off x="0" y="6670676"/>
            <a:ext cx="9144000" cy="196106"/>
          </a:xfrm>
          <a:prstGeom prst="rect">
            <a:avLst/>
          </a:prstGeom>
          <a:solidFill>
            <a:srgbClr val="FAAAA4"/>
          </a:solidFill>
          <a:ln>
            <a:solidFill>
              <a:srgbClr val="FAAAA4"/>
            </a:solidFill>
          </a:ln>
        </p:spPr>
        <p:txBody>
          <a:bodyPr wrap="none" anchor="ctr"/>
          <a:lstStyle/>
          <a:p>
            <a:pPr latinLnBrk="0"/>
            <a:endParaRPr kumimoji="0" lang="ko-KR" altLang="en-US" sz="3000" dirty="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9" name="Rectangle 18"/>
          <p:cNvSpPr>
            <a:spLocks noChangeArrowheads="1"/>
          </p:cNvSpPr>
          <p:nvPr/>
        </p:nvSpPr>
        <p:spPr bwMode="auto">
          <a:xfrm>
            <a:off x="8146019" y="665054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/61</a:t>
            </a: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07"/>
          <a:stretch/>
        </p:blipFill>
        <p:spPr bwMode="auto">
          <a:xfrm>
            <a:off x="8761040" y="0"/>
            <a:ext cx="385901" cy="93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" y="11967"/>
            <a:ext cx="1340134" cy="930436"/>
          </a:xfrm>
          <a:prstGeom prst="rect">
            <a:avLst/>
          </a:prstGeom>
        </p:spPr>
      </p:pic>
      <p:sp>
        <p:nvSpPr>
          <p:cNvPr id="12" name="내용 개체 틀 4"/>
          <p:cNvSpPr txBox="1">
            <a:spLocks/>
          </p:cNvSpPr>
          <p:nvPr userDrawn="1"/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  <a:defRPr lang="ko-KR" altLang="en-US" sz="2400" b="1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tabLst>
                <a:tab pos="269875" algn="l"/>
              </a:tabLst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Arial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600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4"/>
            <a:endParaRPr lang="ko-KR" altLang="en-US" dirty="0"/>
          </a:p>
        </p:txBody>
      </p:sp>
      <p:sp>
        <p:nvSpPr>
          <p:cNvPr id="14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1196752"/>
            <a:ext cx="8715375" cy="5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첫 번째 수준</a:t>
            </a:r>
            <a:endParaRPr lang="en-US" altLang="ko-KR" dirty="0"/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  <a:endParaRPr lang="en-US" altLang="ko-KR" dirty="0"/>
          </a:p>
          <a:p>
            <a:pPr lvl="4"/>
            <a:r>
              <a:rPr lang="ko-KR" altLang="en-US" dirty="0"/>
              <a:t>네 번째 수준</a:t>
            </a: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 bwMode="auto">
          <a:xfrm>
            <a:off x="1547664" y="180950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3236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70" r:id="rId2"/>
    <p:sldLayoutId id="2147483867" r:id="rId3"/>
    <p:sldLayoutId id="2147483868" r:id="rId4"/>
    <p:sldLayoutId id="2147483869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1">
              <a:lumMod val="85000"/>
              <a:lumOff val="15000"/>
            </a:schemeClr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accent2">
            <a:lumMod val="75000"/>
          </a:schemeClr>
        </a:buClr>
        <a:buFont typeface="Wingdings" pitchFamily="2" charset="2"/>
        <a:buChar char="v"/>
        <a:defRPr lang="en-US" altLang="ko-KR" sz="2400" b="1" kern="1200" dirty="0">
          <a:solidFill>
            <a:srgbClr val="BA331C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</a:tabLst>
        <a:defRPr lang="en-US" altLang="ko-KR" sz="22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C00000"/>
        </a:buClr>
        <a:buFont typeface="Wingdings" pitchFamily="2" charset="2"/>
        <a:buChar char="§"/>
        <a:defRPr lang="en-US" altLang="ko-KR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430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jp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89.jp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/>
              <a:t>조합 논리회로와 순차 논리회로의 개념을 이해한다</a:t>
            </a:r>
            <a:r>
              <a:rPr lang="en-US" altLang="ko-KR" sz="2400" dirty="0"/>
              <a:t>.</a:t>
            </a:r>
            <a:endParaRPr lang="en-US" altLang="ko-KR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/>
              <a:t>다양한 조합 논리회로를 알아본다</a:t>
            </a:r>
            <a:r>
              <a:rPr lang="en-US" altLang="ko-KR" sz="2400" dirty="0"/>
              <a:t>.</a:t>
            </a:r>
            <a:endParaRPr lang="en-US" altLang="ko-KR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/>
              <a:t>순차 논리회로의 설계 기법과 그 종류를 파악한다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/>
              <a:t>컴퓨터에서 조합 논리회로와 순차 논리회로를 활용하는 방법을 이해한다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47664" y="180950"/>
            <a:ext cx="7072312" cy="439738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목표</a:t>
            </a:r>
          </a:p>
        </p:txBody>
      </p:sp>
    </p:spTree>
    <p:extLst>
      <p:ext uri="{BB962C8B-B14F-4D97-AF65-F5344CB8AC3E}">
        <p14:creationId xmlns:p14="http://schemas.microsoft.com/office/powerpoint/2010/main" val="55167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가산기</a:t>
                </a:r>
                <a:r>
                  <a:rPr lang="en-US" altLang="ko-KR" dirty="0"/>
                  <a:t>(Adder)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전가산기</a:t>
                </a:r>
                <a:r>
                  <a:rPr lang="en-US" altLang="ko-KR" dirty="0"/>
                  <a:t>(Full Adder)</a:t>
                </a:r>
              </a:p>
              <a:p>
                <a:pPr marL="801688" lvl="4" indent="0">
                  <a:buNone/>
                </a:pPr>
                <a:r>
                  <a:rPr lang="en-US" altLang="ko-KR" b="0" dirty="0"/>
                  <a:t>	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𝑆𝑢𝑚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ba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𝐴𝐵</m:t>
                        </m:r>
                      </m:e>
                    </m:d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b="0" i="0" smtClean="0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d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𝐴𝐵</m:t>
                        </m:r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bar>
                          <m:barPr>
                            <m:pos m:val="to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𝐴𝐵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ac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̿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𝐴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acc>
                          <m:accPr>
                            <m:chr m:val="̿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𝐵</m:t>
                            </m:r>
                          </m:e>
                        </m:acc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𝐴𝐵</m:t>
                            </m:r>
                          </m:e>
                        </m:ba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̿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acc>
                              <m:accPr>
                                <m:chr m:val="̿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</m:bar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bar>
                              <m:barPr>
                                <m:pos m:val="top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</m:ba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ba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</m:bar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bar>
                              <m:barPr>
                                <m:pos m:val="top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</m:ba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ba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⊕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bar>
                          <m:barPr>
                            <m:pos m:val="to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bar>
                          <m:barPr>
                            <m:pos m:val="to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ba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⊕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bar>
                          <m:barPr>
                            <m:pos m:val="to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ba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⊕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⊕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ba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⊕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⊕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가산기</a:t>
            </a:r>
            <a:r>
              <a:rPr lang="en-US" altLang="ko-KR" dirty="0"/>
              <a:t>(Adder)</a:t>
            </a:r>
            <a:endParaRPr lang="ko-KR" altLang="en-US" dirty="0"/>
          </a:p>
          <a:p>
            <a:pPr lvl="1"/>
            <a:r>
              <a:rPr lang="ko-KR" altLang="en-US" dirty="0"/>
              <a:t>전가산기</a:t>
            </a:r>
            <a:r>
              <a:rPr lang="en-US" altLang="ko-KR" dirty="0"/>
              <a:t>(Full Adder)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99716"/>
            <a:ext cx="6033500" cy="17773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653136"/>
            <a:ext cx="4894163" cy="18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가산기</a:t>
                </a:r>
                <a:r>
                  <a:rPr lang="en-US" altLang="ko-KR" dirty="0"/>
                  <a:t>(Adder)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병렬 가산기</a:t>
                </a:r>
                <a:endParaRPr lang="en-US" altLang="ko-KR" dirty="0"/>
              </a:p>
              <a:p>
                <a:pPr lvl="3">
                  <a:tabLst>
                    <a:tab pos="269875" algn="l"/>
                  </a:tabLst>
                </a:pPr>
                <a:r>
                  <a:rPr lang="ko-KR" altLang="en-US" dirty="0"/>
                  <a:t>전가산기를 병렬로 연결하면 여러 비트로 이루어진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진수의 덧셈 연산을 수행할 수 있다</a:t>
                </a:r>
                <a:r>
                  <a:rPr lang="en-US" altLang="ko-KR" dirty="0"/>
                  <a:t>. </a:t>
                </a:r>
              </a:p>
              <a:p>
                <a:pPr lvl="4">
                  <a:tabLst>
                    <a:tab pos="269875" algn="l"/>
                  </a:tabLst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의 덧셈을 수행하는 것이다</a:t>
                </a:r>
                <a:r>
                  <a:rPr lang="en-US" altLang="ko-KR" dirty="0"/>
                  <a:t>.</a:t>
                </a:r>
              </a:p>
              <a:p>
                <a:pPr lvl="4">
                  <a:tabLst>
                    <a:tab pos="269875" algn="l"/>
                  </a:tabLst>
                </a:pPr>
                <a:r>
                  <a:rPr lang="ko-KR" altLang="en-US" dirty="0"/>
                  <a:t>최하위 비트의 덧셈에서 발생하는 자리 올림수는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그다음 비트의 덧셈에서 발생하는 자리 올림수는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상위 비트에서의 자리 올림수는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717032"/>
            <a:ext cx="5760640" cy="18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감산기</a:t>
                </a:r>
                <a:r>
                  <a:rPr lang="en-US" altLang="ko-KR" dirty="0"/>
                  <a:t>(Subtractor)</a:t>
                </a:r>
                <a:endParaRPr lang="ko-KR" altLang="en-US" dirty="0"/>
              </a:p>
              <a:p>
                <a:pPr lvl="3"/>
                <a:r>
                  <a:rPr lang="ko-KR" altLang="en-US" dirty="0"/>
                  <a:t>입력이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 이상일 때 입력 하나에서 나머지 입력을 뺄셈 연산하여 그 차이를 출력하는 조합 논리회로이다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  <a:p>
                <a:pPr lvl="3"/>
                <a:r>
                  <a:rPr lang="ko-KR" altLang="en-US" dirty="0"/>
                  <a:t>가산기에서의 합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𝑆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은 감산기에서 차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𝐷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가 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가산기에서는 올림수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</a:rPr>
                      <m:t>) </m:t>
                    </m:r>
                  </m:oMath>
                </a14:m>
                <a:r>
                  <a:rPr lang="ko-KR" altLang="en-US" dirty="0"/>
                  <a:t>가 발생했지만 감산기에서는 빌림수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𝐵𝑟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가 발생한다</a:t>
                </a:r>
                <a:r>
                  <a:rPr lang="en-US" altLang="ko-KR" dirty="0"/>
                  <a:t>. </a:t>
                </a:r>
              </a:p>
              <a:p>
                <a:pPr lvl="1"/>
                <a:r>
                  <a:rPr lang="ko-KR" altLang="en-US" dirty="0"/>
                  <a:t>반감산기</a:t>
                </a:r>
                <a:r>
                  <a:rPr lang="en-US" altLang="ko-KR" dirty="0"/>
                  <a:t>(Half Subtractor)</a:t>
                </a:r>
              </a:p>
              <a:p>
                <a:pPr lvl="3"/>
                <a:r>
                  <a:rPr lang="en-US" altLang="ko-KR" dirty="0"/>
                  <a:t>1</a:t>
                </a:r>
                <a:r>
                  <a:rPr lang="ko-KR" altLang="en-US" dirty="0"/>
                  <a:t>비트인 입력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개와 출력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차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𝐷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빌림수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𝐵𝑟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가 사용된다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  <a:p>
                <a:pPr lvl="3"/>
                <a:r>
                  <a:rPr lang="ko-KR" altLang="en-US" dirty="0"/>
                  <a:t>두 입력 간의 뺄셈으로 얻은 결과가 출력에서 차가 되고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이 차가 음의 값이면 출력에서 빌림수가 활성화된다</a:t>
                </a:r>
                <a:r>
                  <a:rPr lang="en-US" altLang="ko-KR" dirty="0"/>
                  <a:t>. </a:t>
                </a:r>
              </a:p>
              <a:p>
                <a:pPr lvl="3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 r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37112"/>
            <a:ext cx="6372200" cy="15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 txBox="1">
                <a:spLocks/>
              </p:cNvSpPr>
              <p:nvPr/>
            </p:nvSpPr>
            <p:spPr bwMode="auto">
              <a:xfrm>
                <a:off x="4572000" y="1484784"/>
                <a:ext cx="4357687" cy="5087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Tx/>
                  <a:buFont typeface="Wingdings" pitchFamily="2" charset="2"/>
                  <a:buChar char="v"/>
                  <a:defRPr lang="ko-KR" altLang="en-US" sz="2400" b="1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 algn="l" rtl="0" eaLnBrk="0" fontAlgn="base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tabLst>
                    <a:tab pos="269875" algn="l"/>
                  </a:tabLst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Arial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lang="ko-KR" altLang="en-US" sz="1600" kern="1200" baseline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4"/>
                <a:endParaRPr lang="en-US" altLang="ko-KR" dirty="0"/>
              </a:p>
              <a:p>
                <a:pPr lvl="4"/>
                <a:r>
                  <a:rPr lang="ko-KR" altLang="en-US" dirty="0"/>
                  <a:t>반감산기의 진리표와 카르노맵을 이용하여 빌림수와 차에 대해 간략화된 불 대수식으로 나타낸다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sz="140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/>
                      </a:rPr>
                      <m:t>𝐵𝑟</m:t>
                    </m:r>
                    <m:r>
                      <a:rPr lang="en-US" altLang="ko-KR" sz="14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sz="1400" i="1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ko-KR" sz="1400" dirty="0"/>
                  <a:t> 	        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/>
                      </a:rPr>
                      <m:t>𝐷</m:t>
                    </m:r>
                    <m:r>
                      <a:rPr lang="en-US" altLang="ko-KR" sz="14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sz="1400" i="1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ko-KR" sz="1400" dirty="0"/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>
                        <a:latin typeface="Cambria Math"/>
                      </a:rPr>
                      <m:t>A</m:t>
                    </m:r>
                    <m:bar>
                      <m:barPr>
                        <m:pos m:val="top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sz="1400" i="1">
                        <a:latin typeface="Cambria Math"/>
                      </a:rPr>
                      <m:t>=</m:t>
                    </m:r>
                    <m:r>
                      <a:rPr lang="en-US" altLang="ko-KR" sz="1400" i="1">
                        <a:latin typeface="Cambria Math"/>
                      </a:rPr>
                      <m:t>𝐴</m:t>
                    </m:r>
                    <m:r>
                      <a:rPr lang="en-US" altLang="ko-KR" sz="1400" i="1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ko-KR" sz="1400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ko-KR" altLang="en-US" sz="1400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ko-KR" altLang="en-US" dirty="0"/>
              </a:p>
              <a:p>
                <a:pPr lvl="4"/>
                <a:endParaRPr lang="ko-KR" altLang="en-US" dirty="0"/>
              </a:p>
              <a:p>
                <a:pPr lvl="4"/>
                <a:endParaRPr lang="ko-KR" altLang="en-US" dirty="0"/>
              </a:p>
              <a:p>
                <a:pPr lvl="4"/>
                <a:endParaRPr lang="ko-KR" altLang="en-US" dirty="0"/>
              </a:p>
              <a:p>
                <a:pPr lvl="4"/>
                <a:endParaRPr lang="ko-KR" altLang="en-US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484784"/>
                <a:ext cx="4357687" cy="50874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감산기</a:t>
            </a:r>
            <a:r>
              <a:rPr lang="en-US" altLang="ko-KR" dirty="0"/>
              <a:t>(Subtractor)</a:t>
            </a:r>
            <a:endParaRPr lang="ko-KR" altLang="en-US" dirty="0"/>
          </a:p>
          <a:p>
            <a:pPr lvl="1"/>
            <a:r>
              <a:rPr lang="ko-KR" altLang="en-US" dirty="0"/>
              <a:t>반감산기</a:t>
            </a:r>
            <a:r>
              <a:rPr lang="en-US" altLang="ko-KR" dirty="0"/>
              <a:t>(Half Subtractor)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marL="801688" lvl="4" indent="0">
              <a:buNone/>
            </a:pPr>
            <a:endParaRPr lang="en-US" altLang="ko-KR" b="0" i="1" dirty="0">
              <a:latin typeface="Cambria Math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07010"/>
            <a:ext cx="3168352" cy="1639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708920"/>
            <a:ext cx="3096344" cy="1581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4754095"/>
            <a:ext cx="2218403" cy="14558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99" y="4508818"/>
            <a:ext cx="1968423" cy="17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534151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감산기</a:t>
            </a:r>
            <a:r>
              <a:rPr lang="en-US" altLang="ko-KR" dirty="0"/>
              <a:t>(Subtractor)</a:t>
            </a:r>
            <a:endParaRPr lang="ko-KR" altLang="en-US" dirty="0"/>
          </a:p>
          <a:p>
            <a:pPr lvl="1"/>
            <a:r>
              <a:rPr lang="ko-KR" altLang="en-US" dirty="0"/>
              <a:t>전감산기</a:t>
            </a:r>
            <a:r>
              <a:rPr lang="en-US" altLang="ko-KR" dirty="0"/>
              <a:t>(Full Subtractor)</a:t>
            </a:r>
          </a:p>
          <a:p>
            <a:pPr lvl="2"/>
            <a:r>
              <a:rPr lang="ko-KR" altLang="en-US" spc="-100" dirty="0"/>
              <a:t>추가로 하위 비트에서 필요한 빌림수에 의한 뺄셈까지도 수행할 수 있도록 설계된 논리회로이다</a:t>
            </a:r>
            <a:r>
              <a:rPr lang="en-US" altLang="ko-KR" spc="-100" dirty="0"/>
              <a:t>.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20" y="2900987"/>
            <a:ext cx="5652120" cy="319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4" y="1196752"/>
            <a:ext cx="4382120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감산기</a:t>
            </a:r>
            <a:r>
              <a:rPr lang="en-US" altLang="ko-KR" dirty="0"/>
              <a:t>(Subtractor)</a:t>
            </a:r>
            <a:endParaRPr lang="ko-KR" altLang="en-US" dirty="0"/>
          </a:p>
          <a:p>
            <a:pPr lvl="1"/>
            <a:r>
              <a:rPr lang="ko-KR" altLang="en-US" dirty="0"/>
              <a:t>전감산기</a:t>
            </a:r>
            <a:r>
              <a:rPr lang="en-US" altLang="ko-KR" dirty="0"/>
              <a:t>(Full Subtractor)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3" y="2060848"/>
            <a:ext cx="3840857" cy="2677273"/>
          </a:xfrm>
          <a:prstGeom prst="rect">
            <a:avLst/>
          </a:prstGeom>
        </p:spPr>
      </p:pic>
      <p:sp>
        <p:nvSpPr>
          <p:cNvPr id="5" name="내용 개체 틀 4"/>
          <p:cNvSpPr txBox="1">
            <a:spLocks/>
          </p:cNvSpPr>
          <p:nvPr/>
        </p:nvSpPr>
        <p:spPr bwMode="auto">
          <a:xfrm>
            <a:off x="4596433" y="1196752"/>
            <a:ext cx="4382120" cy="537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  <a:defRPr lang="ko-KR" altLang="en-US" sz="2400" b="1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tabLst>
                <a:tab pos="269875" algn="l"/>
              </a:tabLst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Arial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600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4"/>
            <a:r>
              <a:rPr lang="ko-KR" altLang="en-US" dirty="0"/>
              <a:t>전감산기의 진리표와 카르노맵을 이용하여 빌림수와 차에 대해 간략화된 불 대수식으로 나타낸다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marL="801688" lvl="4" indent="0">
              <a:buNone/>
            </a:pPr>
            <a:endParaRPr lang="en-US" altLang="ko-KR" dirty="0"/>
          </a:p>
          <a:p>
            <a:pPr marL="801688" lvl="4" indent="0">
              <a:buNone/>
            </a:pPr>
            <a:endParaRPr lang="en-US" altLang="ko-KR" sz="1400" i="1" dirty="0">
              <a:latin typeface="Cambria Math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36543"/>
            <a:ext cx="4150986" cy="1416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51309" y="4303576"/>
                <a:ext cx="2084216" cy="33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</a:rPr>
                        <m:t>𝐵𝑟</m:t>
                      </m:r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𝐴</m:t>
                          </m:r>
                        </m:e>
                      </m:bar>
                      <m:r>
                        <a:rPr lang="en-US" altLang="ko-KR" sz="1400" i="1">
                          <a:latin typeface="Cambria Math"/>
                        </a:rPr>
                        <m:t>𝐵</m:t>
                      </m:r>
                      <m:r>
                        <a:rPr lang="en-US" altLang="ko-KR" sz="1400" i="1">
                          <a:latin typeface="Cambria Math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𝐴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⊕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ba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𝐵𝑟</m:t>
                          </m:r>
                        </m:e>
                        <m:sub>
                          <m:r>
                            <a:rPr lang="en-US" altLang="ko-KR" sz="1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309" y="4303576"/>
                <a:ext cx="2084216" cy="338811"/>
              </a:xfrm>
              <a:prstGeom prst="rect">
                <a:avLst/>
              </a:prstGeom>
              <a:blipFill rotWithShape="1"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63100" y="4334610"/>
                <a:ext cx="17154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</a:rPr>
                        <m:t>𝐷</m:t>
                      </m:r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r>
                        <a:rPr lang="en-US" altLang="ko-KR" sz="1400" i="1">
                          <a:latin typeface="Cambria Math"/>
                        </a:rPr>
                        <m:t>𝐴</m:t>
                      </m:r>
                      <m:r>
                        <a:rPr lang="en-US" altLang="ko-KR" sz="1400" i="1">
                          <a:latin typeface="Cambria Math"/>
                          <a:ea typeface="Cambria Math"/>
                        </a:rPr>
                        <m:t>⊕</m:t>
                      </m:r>
                      <m:r>
                        <a:rPr lang="en-US" altLang="ko-KR" sz="1400" i="1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ko-KR" sz="1400" i="1">
                          <a:latin typeface="Cambria Math"/>
                          <a:ea typeface="Cambria Math"/>
                        </a:rPr>
                        <m:t>⊕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𝐵𝑟</m:t>
                          </m:r>
                        </m:e>
                        <m:sub>
                          <m:r>
                            <a:rPr lang="en-US" altLang="ko-KR" sz="1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100" y="4334610"/>
                <a:ext cx="1715453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907717"/>
            <a:ext cx="3392825" cy="17376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81317"/>
            <a:ext cx="1728192" cy="13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감산기</a:t>
                </a:r>
                <a:r>
                  <a:rPr lang="en-US" altLang="ko-KR" dirty="0"/>
                  <a:t>(Subtractor)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병렬 가감산기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디지털 장치에서는 별도로 감산기를 사용하지 않고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가산기에 게이트를 추가하여 부호 선택 신호로 뺄셈 연산을 수행한다</a:t>
                </a:r>
                <a:r>
                  <a:rPr lang="en-US" altLang="ko-KR" dirty="0"/>
                  <a:t>. </a:t>
                </a:r>
              </a:p>
              <a:p>
                <a:pPr lvl="4"/>
                <a:r>
                  <a:rPr lang="en-US" altLang="ko-KR" dirty="0"/>
                  <a:t>4</a:t>
                </a:r>
                <a:r>
                  <a:rPr lang="ko-KR" altLang="en-US" dirty="0"/>
                  <a:t>비트 병렬 가산기의 입력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ko-KR" altLang="en-US" dirty="0"/>
                  <a:t>에 </a:t>
                </a:r>
                <a:r>
                  <a:rPr lang="en-US" altLang="ko-KR" dirty="0"/>
                  <a:t>XOR </a:t>
                </a:r>
                <a:r>
                  <a:rPr lang="ko-KR" altLang="en-US" dirty="0"/>
                  <a:t>게이트를 추가하여 만든 병렬 가감산기이다</a:t>
                </a:r>
                <a:r>
                  <a:rPr lang="en-US" altLang="ko-KR" dirty="0"/>
                  <a:t>.</a:t>
                </a:r>
              </a:p>
              <a:p>
                <a:pPr lvl="4"/>
                <a:r>
                  <a:rPr lang="en-US" altLang="ko-KR" dirty="0"/>
                  <a:t>XOR </a:t>
                </a:r>
                <a:r>
                  <a:rPr lang="ko-KR" altLang="en-US" dirty="0"/>
                  <a:t>게이트에 입력되는 부호 선택 신호의 값이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이면 덧셈 연산을 수행한다</a:t>
                </a:r>
                <a:r>
                  <a:rPr lang="en-US" altLang="ko-KR" dirty="0"/>
                  <a:t>. </a:t>
                </a:r>
              </a:p>
              <a:p>
                <a:pPr lvl="4"/>
                <a:r>
                  <a:rPr lang="ko-KR" altLang="en-US" dirty="0"/>
                  <a:t>부호 선택 신호의 값이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이면 뺄셈 연산을 수행한다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933056"/>
            <a:ext cx="561662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4" y="1196752"/>
                <a:ext cx="5437808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비교기</a:t>
                </a:r>
                <a:r>
                  <a:rPr lang="en-US" altLang="ko-KR" dirty="0"/>
                  <a:t>(Comparator)</a:t>
                </a:r>
                <a:endParaRPr lang="ko-KR" altLang="en-US" dirty="0"/>
              </a:p>
              <a:p>
                <a:pPr lvl="3">
                  <a:tabLst>
                    <a:tab pos="269875" algn="l"/>
                  </a:tabLst>
                </a:pPr>
                <a:r>
                  <a:rPr lang="en-US" altLang="ko-KR" dirty="0"/>
                  <a:t>2</a:t>
                </a:r>
                <a:r>
                  <a:rPr lang="ko-KR" altLang="en-US" dirty="0"/>
                  <a:t>진수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크기를 비교하는 논리회로이다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  <a:p>
                <a:pPr lvl="4"/>
                <a:endParaRPr lang="en-US" altLang="ko-KR" dirty="0"/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비트 비교기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4"/>
                <a:r>
                  <a:rPr lang="ko-KR" altLang="en-US" dirty="0"/>
                  <a:t>진리표를 바탕으로 각 출력에 대한 불 대수식을 구한다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⊕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en-US" altLang="ko-KR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en-US" altLang="ko-KR" dirty="0"/>
                  <a:t>	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ko-KR" altLang="en-US" dirty="0"/>
              </a:p>
              <a:p>
                <a:pPr lvl="4"/>
                <a:endParaRPr lang="ko-KR" altLang="en-US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4" y="1196752"/>
                <a:ext cx="5437808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1457" t="-907" r="-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708920"/>
            <a:ext cx="4824536" cy="1556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09" y="4077072"/>
            <a:ext cx="2664296" cy="23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비교기</a:t>
            </a:r>
            <a:r>
              <a:rPr lang="en-US" altLang="ko-KR" dirty="0"/>
              <a:t>(Comparator)</a:t>
            </a:r>
            <a:endParaRPr lang="ko-KR" altLang="en-US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비트 비교기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99613"/>
            <a:ext cx="5481227" cy="29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2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 </a:t>
            </a:r>
            <a:r>
              <a:rPr lang="ko-KR" altLang="en-US" dirty="0"/>
              <a:t>조합 논리회로와 순차 논리회로의 개념</a:t>
            </a:r>
            <a:endParaRPr lang="en-US" altLang="ko-KR" dirty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 </a:t>
            </a:r>
            <a:r>
              <a:rPr lang="ko-KR" altLang="en-US" dirty="0"/>
              <a:t>조합 논리회로</a:t>
            </a:r>
            <a:endParaRPr lang="en-US" altLang="ko-KR" dirty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dirty="0"/>
              <a:t> </a:t>
            </a:r>
            <a:r>
              <a:rPr lang="ko-KR" altLang="en-US" dirty="0"/>
              <a:t>순차 논리회로</a:t>
            </a:r>
            <a:endParaRPr lang="en-US" altLang="ko-KR" dirty="0"/>
          </a:p>
          <a:p>
            <a:pPr marL="85725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dirty="0"/>
          </a:p>
        </p:txBody>
      </p:sp>
      <p:sp>
        <p:nvSpPr>
          <p:cNvPr id="6" name="제목 3"/>
          <p:cNvSpPr>
            <a:spLocks noGrp="1"/>
          </p:cNvSpPr>
          <p:nvPr>
            <p:ph type="title"/>
          </p:nvPr>
        </p:nvSpPr>
        <p:spPr>
          <a:xfrm>
            <a:off x="1547664" y="180950"/>
            <a:ext cx="7072312" cy="439738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 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비교기</a:t>
            </a:r>
            <a:r>
              <a:rPr lang="en-US" altLang="ko-KR" dirty="0"/>
              <a:t>(Comparator)</a:t>
            </a:r>
            <a:endParaRPr lang="ko-KR" altLang="en-US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비트 비교기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진리표와 카르노맵을 이용하여 각 출력에 대한 불 대수식을 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060848"/>
            <a:ext cx="4320479" cy="21466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93096"/>
            <a:ext cx="4231498" cy="1912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47592" y="6276504"/>
                <a:ext cx="2304256" cy="33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/>
                            <a:ea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bar>
                  </m:oMath>
                </a14:m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/>
                            <a:ea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ba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592" y="6276504"/>
                <a:ext cx="2304256" cy="338811"/>
              </a:xfrm>
              <a:prstGeom prst="rect">
                <a:avLst/>
              </a:prstGeom>
              <a:blipFill rotWithShape="1"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04248" y="6276504"/>
                <a:ext cx="23042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sz="1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/>
                        <a:ea typeface="Cambria Math"/>
                      </a:rPr>
                      <m:t>⊕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sz="1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/>
                        <a:ea typeface="Cambria Math"/>
                      </a:rPr>
                      <m:t>⊕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6276504"/>
                <a:ext cx="2304256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92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비교기</a:t>
            </a:r>
            <a:r>
              <a:rPr lang="en-US" altLang="ko-KR" dirty="0"/>
              <a:t>(Comparator)</a:t>
            </a:r>
            <a:endParaRPr lang="ko-KR" altLang="en-US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비트 비교기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31966" y="3811968"/>
                <a:ext cx="2368026" cy="297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bar>
                    <m:r>
                      <a:rPr lang="en-US" altLang="ko-KR" sz="12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bar>
                  </m:oMath>
                </a14:m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bar>
                    <m:r>
                      <a:rPr lang="en-US" altLang="ko-KR" sz="12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bar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966" y="3811968"/>
                <a:ext cx="2368026" cy="29758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21564" y="3752968"/>
                <a:ext cx="2442924" cy="298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2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ba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200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bar>
                  </m:oMath>
                </a14:m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ba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200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ba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564" y="3752968"/>
                <a:ext cx="2442924" cy="2987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60848"/>
            <a:ext cx="2088232" cy="20828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090233"/>
            <a:ext cx="2007589" cy="19868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8971"/>
            <a:ext cx="3780420" cy="23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26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534151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인코더와 디코더</a:t>
            </a:r>
          </a:p>
          <a:p>
            <a:pPr lvl="1"/>
            <a:r>
              <a:rPr lang="ko-KR" altLang="en-US" dirty="0"/>
              <a:t>인코딩</a:t>
            </a:r>
            <a:r>
              <a:rPr lang="en-US" altLang="ko-KR" dirty="0"/>
              <a:t>(Encoding)</a:t>
            </a:r>
          </a:p>
          <a:p>
            <a:pPr lvl="3"/>
            <a:r>
              <a:rPr lang="ko-KR" altLang="en-US" dirty="0"/>
              <a:t>정보의 형태와 형식의 표준화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처리 속도 향상</a:t>
            </a:r>
            <a:r>
              <a:rPr lang="en-US" altLang="ko-KR" dirty="0"/>
              <a:t>, </a:t>
            </a:r>
            <a:r>
              <a:rPr lang="ko-KR" altLang="en-US" dirty="0"/>
              <a:t>저장 공간 절약 등을 목적으로 다른 형태나 형식으로 변환하는 처리 또는 처리 방식으로</a:t>
            </a:r>
            <a:r>
              <a:rPr lang="en-US" altLang="ko-KR" dirty="0"/>
              <a:t> </a:t>
            </a:r>
            <a:r>
              <a:rPr lang="ko-KR" altLang="en-US" dirty="0"/>
              <a:t>부호화라고도 한다</a:t>
            </a:r>
            <a:r>
              <a:rPr lang="en-US" altLang="ko-KR" dirty="0"/>
              <a:t>. 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디코딩</a:t>
            </a:r>
            <a:r>
              <a:rPr lang="en-US" altLang="ko-KR" dirty="0"/>
              <a:t>(Decoding)</a:t>
            </a:r>
          </a:p>
          <a:p>
            <a:pPr lvl="3"/>
            <a:r>
              <a:rPr lang="ko-KR" altLang="en-US" dirty="0"/>
              <a:t>인코딩된 정보를 인코딩되기 전으로 되돌리는 처리 또는 처리 방식으로 복호화라고도 한다</a:t>
            </a:r>
            <a:r>
              <a:rPr lang="en-US" altLang="ko-KR" dirty="0"/>
              <a:t>.  </a:t>
            </a:r>
          </a:p>
          <a:p>
            <a:pPr lvl="3"/>
            <a:endParaRPr lang="en-US" altLang="ko-KR" dirty="0"/>
          </a:p>
          <a:p>
            <a:pPr lvl="2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604854"/>
            <a:ext cx="3888432" cy="20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인코더와 디코더</a:t>
                </a:r>
              </a:p>
              <a:p>
                <a:pPr lvl="1"/>
                <a:r>
                  <a:rPr lang="ko-KR" altLang="en-US" dirty="0"/>
                  <a:t>인코더</a:t>
                </a:r>
                <a:r>
                  <a:rPr lang="en-US" altLang="ko-KR" dirty="0"/>
                  <a:t>(Encoder)</a:t>
                </a:r>
              </a:p>
              <a:p>
                <a:pPr lvl="2"/>
                <a:r>
                  <a:rPr lang="ko-KR" altLang="en-US" dirty="0"/>
                  <a:t>외부에서 들어오는 임의의 신호를 부호화된 신호로 변환하여 컴퓨터 내부로 들여보내는 조합 논리회로이다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8ⅹ3 </a:t>
                </a:r>
                <a:r>
                  <a:rPr lang="ko-KR" altLang="en-US" dirty="0"/>
                  <a:t>인코더는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비트의 입력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중에서 활성화된 값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위치에 따라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비트의 출력을 얻는 장치이다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645024"/>
            <a:ext cx="575632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인코더와 디코더</a:t>
                </a:r>
              </a:p>
              <a:p>
                <a:pPr lvl="1"/>
                <a:r>
                  <a:rPr lang="ko-KR" altLang="en-US" dirty="0"/>
                  <a:t>인코더</a:t>
                </a:r>
                <a:r>
                  <a:rPr lang="en-US" altLang="ko-KR" dirty="0"/>
                  <a:t>(Encoder)</a:t>
                </a:r>
              </a:p>
              <a:p>
                <a:pPr lvl="4"/>
                <a:r>
                  <a:rPr lang="ko-KR" altLang="en-US" dirty="0"/>
                  <a:t>진리표를 바탕으로 각 출력에 대한 불 대수식을 구한다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𝐶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𝐵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𝐴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429000"/>
            <a:ext cx="3754238" cy="25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1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인코더와 디코더</a:t>
                </a:r>
              </a:p>
              <a:p>
                <a:pPr lvl="1"/>
                <a:r>
                  <a:rPr lang="ko-KR" altLang="en-US" dirty="0"/>
                  <a:t>디코더</a:t>
                </a:r>
                <a:r>
                  <a:rPr lang="en-US" altLang="ko-KR" dirty="0"/>
                  <a:t>(Decoder)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비트의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진 코드를 최대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가지의 정보로 바꿔주는 조합 논리회로이다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3ⅹ8 </a:t>
                </a:r>
                <a:r>
                  <a:rPr lang="ko-KR" altLang="en-US" dirty="0"/>
                  <a:t>디코더는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비트의 입력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와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비트의 출력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dirty="0"/>
                  <a:t>로 이루어지며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세 입력의 조합으로 여덟 가지 출력 중 하나가 선택된다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ko-KR" altLang="en-US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84984"/>
            <a:ext cx="5976664" cy="27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1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인코더와 디코더</a:t>
                </a:r>
              </a:p>
              <a:p>
                <a:pPr lvl="1"/>
                <a:r>
                  <a:rPr lang="ko-KR" altLang="en-US" dirty="0"/>
                  <a:t>디코더</a:t>
                </a:r>
                <a:r>
                  <a:rPr lang="en-US" altLang="ko-KR" dirty="0"/>
                  <a:t>(Decoder)</a:t>
                </a:r>
              </a:p>
              <a:p>
                <a:pPr lvl="4"/>
                <a:r>
                  <a:rPr lang="ko-KR" altLang="en-US" dirty="0"/>
                  <a:t>진리표를 바탕으로 불 대수식을 구한다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en-US" altLang="ko-KR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ko-KR" dirty="0"/>
                  <a:t>	</a:t>
                </a:r>
              </a:p>
              <a:p>
                <a:pPr marL="801688" lvl="4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en-US" altLang="ko-KR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𝐵𝐴</m:t>
                    </m: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en-US" altLang="ko-KR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ko-KR" dirty="0"/>
                  <a:t>		</a:t>
                </a:r>
              </a:p>
              <a:p>
                <a:pPr marL="801688" lvl="4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𝐶𝐵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en-US" altLang="ko-KR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7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𝐶𝐵𝐴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564904"/>
            <a:ext cx="3024363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1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r>
              <a:rPr lang="ko-KR" altLang="en-US" dirty="0"/>
              <a:t>멀티플렉서와 디멀티플렉서</a:t>
            </a:r>
          </a:p>
          <a:p>
            <a:pPr lvl="3"/>
            <a:r>
              <a:rPr lang="ko-KR" altLang="en-US" dirty="0"/>
              <a:t>멀티플렉서</a:t>
            </a:r>
            <a:r>
              <a:rPr lang="en-US" altLang="ko-KR" dirty="0"/>
              <a:t>(Multiplexer)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여러 개의 입력 중 하나만 출력에 전달하는 조합 논리회로이다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디멀티플렉서</a:t>
            </a:r>
            <a:r>
              <a:rPr lang="en-US" altLang="ko-KR" dirty="0"/>
              <a:t>(Demultiplexer)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한꺼번에 들어온 여러 신호 중 하나를 골라 출력한다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79" y="3409434"/>
            <a:ext cx="4454925" cy="31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1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멀티플렉서와 디멀티플렉서</a:t>
                </a:r>
              </a:p>
              <a:p>
                <a:pPr lvl="1"/>
                <a:r>
                  <a:rPr lang="ko-KR" altLang="en-US" dirty="0"/>
                  <a:t>멀티플렉서</a:t>
                </a:r>
                <a:endParaRPr lang="en-US" altLang="ko-KR" dirty="0"/>
              </a:p>
              <a:p>
                <a:pPr lvl="3">
                  <a:defRPr/>
                </a:pPr>
                <a:r>
                  <a:rPr lang="ko-KR" altLang="en-US" spc="-100" dirty="0"/>
                  <a:t>다중 입력 데이터를 단일 출력하므로 데이터 선택기</a:t>
                </a:r>
                <a:r>
                  <a:rPr lang="en-US" altLang="ko-KR" spc="-100" dirty="0"/>
                  <a:t>(Data Selector)</a:t>
                </a:r>
                <a:r>
                  <a:rPr lang="ko-KR" altLang="en-US" spc="-100" dirty="0"/>
                  <a:t>라고도 한다</a:t>
                </a:r>
                <a:r>
                  <a:rPr lang="en-US" altLang="ko-KR" spc="-100" dirty="0"/>
                  <a:t>.</a:t>
                </a:r>
              </a:p>
              <a:p>
                <a:pPr lvl="3">
                  <a:defRPr/>
                </a:pPr>
                <a:r>
                  <a:rPr lang="ko-KR" altLang="en-US" dirty="0"/>
                  <a:t>입력이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ko-KR" altLang="en-US" dirty="0"/>
                  <a:t>개일 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ko-KR" altLang="en-US" dirty="0"/>
                  <a:t>개만큼의 선택 신호가 필요하다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12976"/>
            <a:ext cx="2420024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212976"/>
            <a:ext cx="2908705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1" y="3212976"/>
            <a:ext cx="2656418" cy="22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1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멀티플렉서와 디멀티플렉서</a:t>
            </a:r>
          </a:p>
          <a:p>
            <a:pPr lvl="1"/>
            <a:r>
              <a:rPr lang="ko-KR" altLang="en-US" dirty="0"/>
              <a:t>디멀티플렉서</a:t>
            </a:r>
            <a:endParaRPr lang="en-US" altLang="ko-KR" dirty="0"/>
          </a:p>
          <a:p>
            <a:pPr lvl="3"/>
            <a:r>
              <a:rPr lang="ko-KR" altLang="en-US" dirty="0"/>
              <a:t>멀티플렉서의 반대 기능을 수행하는 조합 논리회로이다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3"/>
            <a:r>
              <a:rPr lang="ko-KR" altLang="en-US" dirty="0"/>
              <a:t>선택 선을 통해 여러 개의 출력 중 하나만 출력에 전달된다</a:t>
            </a:r>
            <a:r>
              <a:rPr lang="en-US" altLang="ko-KR" dirty="0"/>
              <a:t>.</a:t>
            </a:r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68960"/>
            <a:ext cx="2619747" cy="19616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068960"/>
            <a:ext cx="3104330" cy="3075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1" y="3068960"/>
            <a:ext cx="2723919" cy="206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7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조합 논리회로</a:t>
                </a:r>
                <a:r>
                  <a:rPr lang="en-US" altLang="ko-KR" dirty="0"/>
                  <a:t>(Combinational Logic Circuit)</a:t>
                </a:r>
                <a:endParaRPr lang="ko-KR" altLang="en-US" dirty="0"/>
              </a:p>
              <a:p>
                <a:pPr lvl="3"/>
                <a:r>
                  <a:rPr lang="ko-KR" altLang="en-US" dirty="0"/>
                  <a:t>출력 신호가 입력 신호에 의해서만 결정된다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  <a:p>
                <a:pPr lvl="3"/>
                <a:r>
                  <a:rPr lang="ko-KR" altLang="en-US" dirty="0"/>
                  <a:t>논리곱</a:t>
                </a:r>
                <a:r>
                  <a:rPr lang="en-US" altLang="ko-KR" dirty="0"/>
                  <a:t>(AND), </a:t>
                </a:r>
                <a:r>
                  <a:rPr lang="ko-KR" altLang="en-US" dirty="0"/>
                  <a:t>논리합</a:t>
                </a:r>
                <a:r>
                  <a:rPr lang="en-US" altLang="ko-KR" dirty="0"/>
                  <a:t>(OR), </a:t>
                </a:r>
                <a:r>
                  <a:rPr lang="ko-KR" altLang="en-US" dirty="0"/>
                  <a:t>논리 부정</a:t>
                </a:r>
                <a:r>
                  <a:rPr lang="en-US" altLang="ko-KR" dirty="0"/>
                  <a:t>(NOT) </a:t>
                </a:r>
                <a:r>
                  <a:rPr lang="ko-KR" altLang="en-US" dirty="0"/>
                  <a:t>등 기본 논리 소자의 조합으로 만들어지고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플립플롭과 같은 기억 소자를 포함하지 않는다</a:t>
                </a:r>
                <a:r>
                  <a:rPr lang="en-US" altLang="ko-KR" dirty="0"/>
                  <a:t>. </a:t>
                </a:r>
              </a:p>
              <a:p>
                <a:pPr lvl="4"/>
                <a:r>
                  <a:rPr lang="ko-KR" altLang="en-US" dirty="0"/>
                  <a:t>다음은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개의 입력을 받아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ko-KR" altLang="en-US" dirty="0"/>
                  <a:t>개를 출력하는 조합 논리회로를 보여준다</a:t>
                </a:r>
                <a:r>
                  <a:rPr lang="en-US" altLang="ko-KR" dirty="0"/>
                  <a:t>. </a:t>
                </a:r>
              </a:p>
              <a:p>
                <a:pPr lvl="4"/>
                <a:r>
                  <a:rPr lang="ko-KR" altLang="en-US" dirty="0"/>
                  <a:t>입력 신호가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개이므로 입력 신호 조합을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개 만들어낼 수 있다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r>
                  <a:rPr lang="ko-KR" altLang="en-US" dirty="0"/>
                  <a:t>종류에는 가산기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비교기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디코더와 인코더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멀티플렉서와 디멀티플렉서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코드 변환기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등이 있다</a:t>
                </a:r>
                <a:r>
                  <a:rPr lang="en-US" altLang="ko-KR" dirty="0"/>
                  <a:t>. </a:t>
                </a:r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800" b="1" dirty="0"/>
              <a:t>조합 논리회로와 순차 논리회로의 개념 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1FB8A0-3F78-488F-82CD-AE5E3AF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429000"/>
            <a:ext cx="4170983" cy="19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패리티 검사기</a:t>
            </a:r>
          </a:p>
          <a:p>
            <a:pPr lvl="3">
              <a:defRPr/>
            </a:pPr>
            <a:r>
              <a:rPr lang="ko-KR" altLang="en-US" dirty="0"/>
              <a:t>데이터 전송 과정에서 오류를 검사하기 위해 추가된 비트이다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3">
              <a:defRPr/>
            </a:pPr>
            <a:r>
              <a:rPr lang="en-US" altLang="ko-KR" spc="-100" dirty="0"/>
              <a:t>1</a:t>
            </a:r>
            <a:r>
              <a:rPr lang="ko-KR" altLang="en-US" spc="-100" dirty="0"/>
              <a:t>의 유효 개수가 홀수가 되도록 만드는 홀수</a:t>
            </a:r>
            <a:r>
              <a:rPr lang="en-US" altLang="ko-KR" spc="-100" dirty="0"/>
              <a:t>(Odd)</a:t>
            </a:r>
            <a:r>
              <a:rPr lang="ko-KR" altLang="en-US" spc="-100" dirty="0"/>
              <a:t> 패리티 비트와 </a:t>
            </a:r>
            <a:r>
              <a:rPr lang="en-US" altLang="ko-KR" spc="-100" dirty="0"/>
              <a:t>1</a:t>
            </a:r>
            <a:r>
              <a:rPr lang="ko-KR" altLang="en-US" spc="-100" dirty="0"/>
              <a:t>의 유효 개수가 짝수가 되도록 만드는 짝수</a:t>
            </a:r>
            <a:r>
              <a:rPr lang="en-US" altLang="ko-KR" spc="-100" dirty="0"/>
              <a:t>(Even)</a:t>
            </a:r>
            <a:r>
              <a:rPr lang="ko-KR" altLang="en-US" spc="-100" dirty="0"/>
              <a:t> 패리티 비트가 있다</a:t>
            </a:r>
            <a:r>
              <a:rPr lang="en-US" altLang="ko-KR" spc="-100" dirty="0"/>
              <a:t>.</a:t>
            </a:r>
            <a:endParaRPr lang="en-US" altLang="ko-KR" dirty="0"/>
          </a:p>
          <a:p>
            <a:pPr lvl="4"/>
            <a:r>
              <a:rPr lang="ko-KR" altLang="en-US" dirty="0"/>
              <a:t>다음은 </a:t>
            </a:r>
            <a:r>
              <a:rPr lang="en-US" altLang="ko-KR" dirty="0"/>
              <a:t>3</a:t>
            </a:r>
            <a:r>
              <a:rPr lang="ko-KR" altLang="en-US" dirty="0"/>
              <a:t>비트의 </a:t>
            </a:r>
            <a:r>
              <a:rPr lang="en-US" altLang="ko-KR" dirty="0"/>
              <a:t>2</a:t>
            </a:r>
            <a:r>
              <a:rPr lang="ko-KR" altLang="en-US" dirty="0"/>
              <a:t>진수에 대한 홀수 패리티 비트와 짝수 패리티 비트를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068960"/>
            <a:ext cx="453493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77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478973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패리티 검사기</a:t>
                </a:r>
              </a:p>
              <a:p>
                <a:pPr lvl="1"/>
                <a:r>
                  <a:rPr lang="ko-KR" altLang="en-US" dirty="0"/>
                  <a:t>짝수 패리티 발생기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패리티 비트 발생기의 진리표에서 짝수 패리티 비트를 참고하여 불 대수식으로 나타내면 </a:t>
                </a:r>
                <a:endParaRPr lang="en-US" altLang="ko-KR" dirty="0"/>
              </a:p>
              <a:p>
                <a:pPr marL="5397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⊕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⊕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𝐶</m:t>
                      </m:r>
                    </m:oMath>
                  </m:oMathPara>
                </a14:m>
                <a:endParaRPr lang="en-US" altLang="ko-KR" sz="1600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1"/>
                <a:r>
                  <a:rPr lang="ko-KR" altLang="en-US" dirty="0"/>
                  <a:t>홀수 패리티 발생기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패리티 비트 발생기의 진리표에서 홀수 패리티 비트를 참고하여 불 대수식으로 나타내면 </a:t>
                </a:r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</a:rPr>
                            <m:t>𝐴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⊕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⊕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</m:bar>
                    </m:oMath>
                  </m:oMathPara>
                </a14:m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478973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1654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11" y="1880020"/>
            <a:ext cx="3091698" cy="1434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11" y="4365104"/>
            <a:ext cx="3296965" cy="14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77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레지스터</a:t>
            </a:r>
            <a:r>
              <a:rPr lang="en-US" altLang="ko-KR" dirty="0"/>
              <a:t> (Register)</a:t>
            </a:r>
            <a:endParaRPr lang="ko-KR" altLang="en-US" dirty="0"/>
          </a:p>
          <a:p>
            <a:pPr lvl="3">
              <a:defRPr/>
            </a:pPr>
            <a:r>
              <a:rPr lang="ko-KR" altLang="en-US" dirty="0"/>
              <a:t>플립플롭 여러 개를 일렬로 배열하고 적당히 연결하여 여러 비트로 구성된 </a:t>
            </a:r>
            <a:r>
              <a:rPr lang="en-US" altLang="ko-KR" dirty="0"/>
              <a:t>2</a:t>
            </a:r>
            <a:r>
              <a:rPr lang="ko-KR" altLang="en-US" dirty="0"/>
              <a:t>진수를 일시적으로 저장하거나 저장된 비트를 왼쪽 또는 오른쪽으로 하나씩 이동할 때 사용한다</a:t>
            </a:r>
            <a:r>
              <a:rPr lang="en-US" altLang="ko-KR" dirty="0"/>
              <a:t>.</a:t>
            </a:r>
          </a:p>
          <a:p>
            <a:pPr lvl="3">
              <a:defRPr/>
            </a:pPr>
            <a:r>
              <a:rPr lang="ko-KR" altLang="en-US" dirty="0"/>
              <a:t>데이터를 좌우로 이동하는 레지스터를 이동 레지스터</a:t>
            </a:r>
            <a:r>
              <a:rPr lang="en-US" altLang="ko-KR" dirty="0"/>
              <a:t>(Shift Register)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pPr lvl="3">
              <a:defRPr/>
            </a:pPr>
            <a:r>
              <a:rPr lang="ko-KR" altLang="en-US" dirty="0"/>
              <a:t>직렬 입력</a:t>
            </a:r>
            <a:r>
              <a:rPr lang="en-US" altLang="ko-KR" dirty="0"/>
              <a:t>-</a:t>
            </a:r>
            <a:r>
              <a:rPr lang="ko-KR" altLang="en-US" dirty="0"/>
              <a:t>병렬 출력</a:t>
            </a:r>
            <a:r>
              <a:rPr lang="en-US" altLang="ko-KR" dirty="0"/>
              <a:t>,</a:t>
            </a:r>
            <a:r>
              <a:rPr lang="ko-KR" altLang="en-US" dirty="0"/>
              <a:t> 병렬 입력</a:t>
            </a:r>
            <a:r>
              <a:rPr lang="en-US" altLang="ko-KR" dirty="0"/>
              <a:t>-</a:t>
            </a:r>
            <a:r>
              <a:rPr lang="ko-KR" altLang="en-US" dirty="0"/>
              <a:t>직렬 출력 형태가 포함된 직렬과 병렬의 입출력 조합을 가지고 있다</a:t>
            </a:r>
            <a:r>
              <a:rPr lang="en-US" altLang="ko-KR" dirty="0"/>
              <a:t>. </a:t>
            </a:r>
          </a:p>
          <a:p>
            <a:pPr lvl="3">
              <a:defRPr/>
            </a:pPr>
            <a:r>
              <a:rPr lang="ko-KR" altLang="en-US" dirty="0"/>
              <a:t>양방향 이동 레지스터</a:t>
            </a:r>
            <a:r>
              <a:rPr lang="en-US" altLang="ko-KR" dirty="0"/>
              <a:t>, </a:t>
            </a:r>
            <a:r>
              <a:rPr lang="ko-KR" altLang="en-US" dirty="0"/>
              <a:t>순환 레지스터도 있다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pPr lvl="2"/>
            <a:r>
              <a:rPr lang="ko-KR" altLang="en-US" dirty="0"/>
              <a:t>병렬 방식은</a:t>
            </a:r>
            <a:r>
              <a:rPr lang="en-US" altLang="ko-KR" dirty="0"/>
              <a:t> </a:t>
            </a:r>
            <a:r>
              <a:rPr lang="ko-KR" altLang="en-US" dirty="0"/>
              <a:t>모든 비트의 데이터를 한 번에 전송한다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직렬 방식은 레지스터에 직렬 입력과 직렬 출력을 연결하여 한 번에 </a:t>
            </a:r>
            <a:r>
              <a:rPr lang="en-US" altLang="ko-KR" dirty="0"/>
              <a:t>1</a:t>
            </a:r>
            <a:r>
              <a:rPr lang="ko-KR" altLang="en-US" dirty="0"/>
              <a:t>비트씩 전송한다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277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레지스터</a:t>
            </a:r>
            <a:r>
              <a:rPr lang="en-US" altLang="ko-KR" dirty="0"/>
              <a:t> (Register)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4177120" cy="48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7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레지스터</a:t>
            </a:r>
            <a:r>
              <a:rPr lang="en-US" altLang="ko-KR" dirty="0"/>
              <a:t> (Register)</a:t>
            </a:r>
            <a:endParaRPr lang="ko-KR" altLang="en-US" dirty="0"/>
          </a:p>
          <a:p>
            <a:pPr lvl="1"/>
            <a:r>
              <a:rPr lang="ko-KR" altLang="en-US" dirty="0"/>
              <a:t>직렬 입력</a:t>
            </a:r>
            <a:r>
              <a:rPr lang="en-US" altLang="ko-KR" dirty="0"/>
              <a:t>-</a:t>
            </a:r>
            <a:r>
              <a:rPr lang="ko-KR" altLang="en-US" dirty="0"/>
              <a:t>직렬 출력 이동 레지스터</a:t>
            </a:r>
            <a:endParaRPr lang="en-US" altLang="ko-KR" dirty="0"/>
          </a:p>
          <a:p>
            <a:pPr lvl="2"/>
            <a:r>
              <a:rPr lang="ko-KR" altLang="en-US" dirty="0"/>
              <a:t>가장 간단한 유형인 이동 레지스터로</a:t>
            </a:r>
            <a:r>
              <a:rPr lang="en-US" altLang="ko-KR" dirty="0"/>
              <a:t>, </a:t>
            </a:r>
            <a:r>
              <a:rPr lang="ko-KR" altLang="en-US" dirty="0"/>
              <a:t>단일 선으로 한 번에 </a:t>
            </a:r>
            <a:r>
              <a:rPr lang="en-US" altLang="ko-KR" dirty="0"/>
              <a:t>1</a:t>
            </a:r>
            <a:r>
              <a:rPr lang="ko-KR" altLang="en-US" dirty="0"/>
              <a:t>비트씩 데이터를 받아서</a:t>
            </a:r>
            <a:r>
              <a:rPr lang="en-US" altLang="ko-KR" dirty="0"/>
              <a:t> </a:t>
            </a:r>
            <a:r>
              <a:rPr lang="ko-KR" altLang="en-US" dirty="0"/>
              <a:t>저장한 정보를 직렬로 출력한다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spc="-100" dirty="0"/>
              <a:t>데이터를 이동하는 제어 신호인 클록 펄스가 이동 레지스터에 입력될 때마다 이동 레지스터에 저장되어 있는 데이터가 출력된다</a:t>
            </a:r>
            <a:r>
              <a:rPr lang="en-US" altLang="ko-KR" spc="-100" dirty="0"/>
              <a:t>.</a:t>
            </a:r>
            <a:endParaRPr lang="en-US" altLang="ko-KR" dirty="0"/>
          </a:p>
          <a:p>
            <a:pPr lvl="4"/>
            <a:r>
              <a:rPr lang="ko-KR" altLang="en-US" dirty="0"/>
              <a:t>다음은 </a:t>
            </a:r>
            <a:r>
              <a:rPr lang="en-US" altLang="ko-KR" dirty="0"/>
              <a:t>4</a:t>
            </a:r>
            <a:r>
              <a:rPr lang="ko-KR" altLang="en-US" dirty="0"/>
              <a:t>비트 직렬 입력</a:t>
            </a:r>
            <a:r>
              <a:rPr lang="en-US" altLang="ko-KR" dirty="0"/>
              <a:t>-</a:t>
            </a:r>
            <a:r>
              <a:rPr lang="ko-KR" altLang="en-US" dirty="0"/>
              <a:t>직렬 출력 이동 레지스터로</a:t>
            </a:r>
            <a:r>
              <a:rPr lang="en-US" altLang="ko-KR" dirty="0"/>
              <a:t>, </a:t>
            </a:r>
            <a:r>
              <a:rPr lang="ko-KR" altLang="en-US" dirty="0"/>
              <a:t>각 플립플롭에 기억된 데이터가 왼쪽에서 오른쪽으로 이동하고 가장 오른쪽의 비트가 바깥으로 밀려난다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260325"/>
            <a:ext cx="5760276" cy="14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77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레지스터</a:t>
            </a:r>
            <a:r>
              <a:rPr lang="en-US" altLang="ko-KR" dirty="0"/>
              <a:t> (Register)</a:t>
            </a:r>
            <a:endParaRPr lang="ko-KR" altLang="en-US" dirty="0"/>
          </a:p>
          <a:p>
            <a:pPr lvl="1"/>
            <a:r>
              <a:rPr lang="ko-KR" altLang="en-US" dirty="0"/>
              <a:t>직렬 입력</a:t>
            </a:r>
            <a:r>
              <a:rPr lang="en-US" altLang="ko-KR" dirty="0"/>
              <a:t>-</a:t>
            </a:r>
            <a:r>
              <a:rPr lang="ko-KR" altLang="en-US" dirty="0"/>
              <a:t>직렬 출력 이동 레지스터</a:t>
            </a:r>
            <a:endParaRPr lang="en-US" altLang="ko-KR" dirty="0"/>
          </a:p>
          <a:p>
            <a:pPr lvl="4"/>
            <a:r>
              <a:rPr lang="ko-KR" altLang="en-US" dirty="0"/>
              <a:t>플립플롭의 현재 상태가 </a:t>
            </a:r>
            <a:r>
              <a:rPr lang="en-US" altLang="ko-KR" dirty="0"/>
              <a:t>0</a:t>
            </a:r>
            <a:r>
              <a:rPr lang="ko-KR" altLang="en-US" dirty="0"/>
              <a:t>이고 입력 데이터 </a:t>
            </a:r>
            <a:r>
              <a:rPr lang="en-US" altLang="ko-KR" dirty="0"/>
              <a:t>1010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비트씩 순차적으로 입력될 때 데이터의 이동 과정을 클록 펄스와 함께 나타낸 것이다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플립플롭의 입력과 출력 과정을 타이밍에 따라 나타낸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03" y="1196752"/>
            <a:ext cx="3392456" cy="2676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990845"/>
            <a:ext cx="3304730" cy="26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76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레지스터</a:t>
            </a:r>
            <a:r>
              <a:rPr lang="en-US" altLang="ko-KR" dirty="0"/>
              <a:t> (Register)</a:t>
            </a:r>
            <a:endParaRPr lang="ko-KR" altLang="en-US" dirty="0"/>
          </a:p>
          <a:p>
            <a:pPr lvl="1"/>
            <a:r>
              <a:rPr lang="ko-KR" altLang="en-US" dirty="0"/>
              <a:t>직렬 입력</a:t>
            </a:r>
            <a:r>
              <a:rPr lang="en-US" altLang="ko-KR" dirty="0"/>
              <a:t>-</a:t>
            </a:r>
            <a:r>
              <a:rPr lang="ko-KR" altLang="en-US" dirty="0"/>
              <a:t>병렬 출력 이동 레지스터</a:t>
            </a:r>
            <a:endParaRPr lang="en-US" altLang="ko-KR" dirty="0"/>
          </a:p>
          <a:p>
            <a:pPr lvl="2"/>
            <a:r>
              <a:rPr lang="ko-KR" altLang="en-US" dirty="0"/>
              <a:t>입력 데이터 비트가 직렬로 레지스터에 들어가고</a:t>
            </a:r>
            <a:r>
              <a:rPr lang="en-US" altLang="ko-KR" dirty="0"/>
              <a:t>, </a:t>
            </a:r>
            <a:r>
              <a:rPr lang="ko-KR" altLang="en-US" dirty="0"/>
              <a:t>출력 비트는 레지스터의 각 단에서 출력되어 병렬 형태가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직렬 출력처럼 </a:t>
            </a:r>
            <a:r>
              <a:rPr lang="en-US" altLang="ko-KR" dirty="0"/>
              <a:t>1</a:t>
            </a:r>
            <a:r>
              <a:rPr lang="ko-KR" altLang="en-US" dirty="0"/>
              <a:t>비트씩 출력되지 않고 모든 비트가 동시에 각각의 플립플롭 출력 선을 타고 출력된다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/>
              <a:t>4</a:t>
            </a:r>
            <a:r>
              <a:rPr lang="ko-KR" altLang="en-US" dirty="0"/>
              <a:t>비트를 병렬로 출력하는 직렬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r>
              <a:rPr lang="en-US" altLang="ko-KR" dirty="0"/>
              <a:t>-</a:t>
            </a:r>
            <a:r>
              <a:rPr lang="ko-KR" altLang="en-US" dirty="0"/>
              <a:t>병렬 출력 이동 레지스터를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77072"/>
            <a:ext cx="5112568" cy="21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76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레지스터</a:t>
            </a:r>
            <a:r>
              <a:rPr lang="en-US" altLang="ko-KR" dirty="0"/>
              <a:t> (Register)</a:t>
            </a:r>
            <a:endParaRPr lang="ko-KR" altLang="en-US" dirty="0"/>
          </a:p>
          <a:p>
            <a:pPr lvl="1"/>
            <a:r>
              <a:rPr lang="ko-KR" altLang="en-US" dirty="0"/>
              <a:t>직렬 입력</a:t>
            </a:r>
            <a:r>
              <a:rPr lang="en-US" altLang="ko-KR" dirty="0"/>
              <a:t>-</a:t>
            </a:r>
            <a:r>
              <a:rPr lang="ko-KR" altLang="en-US" dirty="0"/>
              <a:t>병렬 출력 이동 레지스터</a:t>
            </a:r>
          </a:p>
          <a:p>
            <a:pPr lvl="4"/>
            <a:r>
              <a:rPr lang="ko-KR" altLang="en-US" dirty="0"/>
              <a:t>플립플롭의 현재 상태가 </a:t>
            </a:r>
            <a:r>
              <a:rPr lang="en-US" altLang="ko-KR" dirty="0"/>
              <a:t>0</a:t>
            </a:r>
            <a:r>
              <a:rPr lang="ko-KR" altLang="en-US" dirty="0"/>
              <a:t>이고 입력 데이터 </a:t>
            </a:r>
            <a:r>
              <a:rPr lang="en-US" altLang="ko-KR" dirty="0"/>
              <a:t>1010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비트씩 순차적으로 입력될 때 데이터의 이동 과정을 클록 펄스와 함께 나타낸 것이다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pPr marL="801688" lvl="4" indent="0">
              <a:buNone/>
            </a:pP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24944"/>
            <a:ext cx="3781739" cy="35292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496541"/>
            <a:ext cx="3600400" cy="29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76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레지스터</a:t>
            </a:r>
            <a:r>
              <a:rPr lang="en-US" altLang="ko-KR" dirty="0"/>
              <a:t> (Register)</a:t>
            </a:r>
            <a:endParaRPr lang="ko-KR" altLang="en-US" dirty="0"/>
          </a:p>
          <a:p>
            <a:pPr lvl="1"/>
            <a:r>
              <a:rPr lang="ko-KR" altLang="en-US" dirty="0"/>
              <a:t>병렬 입력</a:t>
            </a:r>
            <a:r>
              <a:rPr lang="en-US" altLang="ko-KR" dirty="0"/>
              <a:t>-</a:t>
            </a:r>
            <a:r>
              <a:rPr lang="ko-KR" altLang="en-US" dirty="0"/>
              <a:t>직렬 출력 이동 레지스터</a:t>
            </a:r>
          </a:p>
          <a:p>
            <a:pPr lvl="3"/>
            <a:r>
              <a:rPr lang="ko-KR" altLang="en-US" dirty="0"/>
              <a:t>첫 번째 플립플롭에는 입력 하나만 있지만 두 번째 이후의 플립플롭에는 이동을 위한 이전 플립플롭의 출력과 새로운 입력을 위한 플립플롭의 개별 입력이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lvl="3"/>
            <a:r>
              <a:rPr lang="ko-KR" altLang="en-US" dirty="0"/>
              <a:t>레지스터는 이 두 종류의 입력 중에서 선택하기 위해 판단을 해야 하는데</a:t>
            </a:r>
            <a:r>
              <a:rPr lang="en-US" altLang="ko-KR" dirty="0"/>
              <a:t>, </a:t>
            </a:r>
            <a:r>
              <a:rPr lang="ko-KR" altLang="en-US" dirty="0"/>
              <a:t>이때 필요한 조합 논리회로는 </a:t>
            </a:r>
            <a:r>
              <a:rPr lang="en-US" altLang="ko-KR" dirty="0"/>
              <a:t>2×1 </a:t>
            </a:r>
            <a:r>
              <a:rPr lang="ko-KR" altLang="en-US" dirty="0"/>
              <a:t>멀티플렉서이다</a:t>
            </a:r>
            <a:r>
              <a:rPr lang="en-US" altLang="ko-KR" dirty="0"/>
              <a:t>.</a:t>
            </a:r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96805"/>
            <a:ext cx="2202088" cy="13640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861048"/>
            <a:ext cx="525616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1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레지스터</a:t>
                </a:r>
                <a:r>
                  <a:rPr lang="en-US" altLang="ko-KR" dirty="0"/>
                  <a:t> (Register)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병렬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직렬 출력 이동 레지스터</a:t>
                </a:r>
                <a:endParaRPr lang="en-US" altLang="ko-KR" dirty="0"/>
              </a:p>
              <a:p>
                <a:pPr lvl="2"/>
                <a:r>
                  <a:rPr lang="ko-KR" altLang="ko-KR" dirty="0">
                    <a:latin typeface="Arial" charset="0"/>
                  </a:rPr>
                  <a:t>각 플립플롭</a:t>
                </a:r>
                <a:r>
                  <a:rPr lang="ko-KR" altLang="en-US" dirty="0">
                    <a:latin typeface="Arial" charset="0"/>
                  </a:rPr>
                  <a:t>에</a:t>
                </a:r>
                <a:r>
                  <a:rPr lang="ko-KR" altLang="ko-KR" dirty="0">
                    <a:latin typeface="Arial" charset="0"/>
                  </a:rPr>
                  <a:t> 입력되는</a:t>
                </a:r>
                <a:r>
                  <a:rPr lang="en-US" altLang="ko-KR" dirty="0">
                    <a:latin typeface="Arial" charset="0"/>
                  </a:rPr>
                  <a:t> </a:t>
                </a:r>
                <a:r>
                  <a:rPr lang="ko-KR" altLang="en-US" dirty="0">
                    <a:latin typeface="Arial" charset="0"/>
                  </a:rPr>
                  <a:t>데이터 입력 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altLang="ko-KR" dirty="0">
                    <a:latin typeface="Arial" charset="0"/>
                  </a:rPr>
                  <a:t> 4</a:t>
                </a:r>
                <a:r>
                  <a:rPr lang="ko-KR" altLang="ko-KR" dirty="0">
                    <a:latin typeface="Arial" charset="0"/>
                  </a:rPr>
                  <a:t>개</a:t>
                </a:r>
                <a:r>
                  <a:rPr lang="en-US" altLang="ko-KR" dirty="0">
                    <a:latin typeface="Arial" charset="0"/>
                  </a:rPr>
                  <a:t>,</a:t>
                </a:r>
                <a:r>
                  <a:rPr lang="ko-KR" altLang="ko-KR" dirty="0">
                    <a:latin typeface="Arial" charset="0"/>
                  </a:rPr>
                  <a:t> 데이터</a:t>
                </a:r>
                <a:r>
                  <a:rPr lang="ko-KR" altLang="en-US" dirty="0">
                    <a:latin typeface="Arial" charset="0"/>
                  </a:rPr>
                  <a:t>가</a:t>
                </a:r>
                <a:r>
                  <a:rPr lang="ko-KR" altLang="ko-KR" dirty="0">
                    <a:latin typeface="Arial" charset="0"/>
                  </a:rPr>
                  <a:t> 이동 레지스터 안</a:t>
                </a:r>
                <a:r>
                  <a:rPr lang="ko-KR" altLang="en-US" dirty="0">
                    <a:latin typeface="Arial" charset="0"/>
                  </a:rPr>
                  <a:t>에</a:t>
                </a:r>
                <a:r>
                  <a:rPr lang="ko-KR" altLang="ko-KR" dirty="0">
                    <a:latin typeface="Arial" charset="0"/>
                  </a:rPr>
                  <a:t> 병렬로 들어가게 하</a:t>
                </a:r>
                <a:r>
                  <a:rPr lang="ko-KR" altLang="en-US" dirty="0">
                    <a:latin typeface="Arial" charset="0"/>
                  </a:rPr>
                  <a:t>는</a:t>
                </a:r>
                <a:r>
                  <a:rPr lang="ko-KR" altLang="ko-KR" dirty="0"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𝑆𝐻𝐼𝐹𝑇</m:t>
                    </m:r>
                    <m:r>
                      <a:rPr lang="en-US" altLang="ko-KR" dirty="0">
                        <a:latin typeface="Cambria Math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𝐿𝑂𝐴𝐷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ko-KR" dirty="0">
                    <a:latin typeface="Arial" charset="0"/>
                  </a:rPr>
                  <a:t>입력이 있다</a:t>
                </a:r>
                <a:r>
                  <a:rPr lang="en-US" altLang="ko-KR" dirty="0">
                    <a:latin typeface="Arial" charset="0"/>
                  </a:rPr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𝑆𝐻𝐼𝐹𝑇</m:t>
                    </m:r>
                    <m:r>
                      <a:rPr lang="en-US" altLang="ko-KR" dirty="0">
                        <a:latin typeface="Cambria Math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𝐿𝑂𝐴𝐷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입력이 </a:t>
                </a:r>
                <a:r>
                  <a:rPr lang="en-US" altLang="ko-KR" dirty="0">
                    <a:latin typeface="Arial" charset="0"/>
                  </a:rPr>
                  <a:t>0</a:t>
                </a:r>
                <a:r>
                  <a:rPr lang="ko-KR" altLang="ko-KR" dirty="0">
                    <a:latin typeface="Arial" charset="0"/>
                  </a:rPr>
                  <a:t>이면</a:t>
                </a:r>
                <a:r>
                  <a:rPr lang="en-US" altLang="ko-KR" dirty="0">
                    <a:latin typeface="Arial" charset="0"/>
                  </a:rPr>
                  <a:t> AND </a:t>
                </a:r>
                <a:r>
                  <a:rPr lang="ko-KR" altLang="en-US" dirty="0">
                    <a:latin typeface="Arial" charset="0"/>
                  </a:rPr>
                  <a:t>게이트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" charset="0"/>
                  </a:rPr>
                  <a:t>에 입력되는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𝐼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가 각 플립플롭의 새로운 입력으로 가해지고</a:t>
                </a:r>
                <a:r>
                  <a:rPr lang="en-US" altLang="ko-KR" dirty="0">
                    <a:latin typeface="Arial" charset="0"/>
                  </a:rPr>
                  <a:t>, </a:t>
                </a:r>
                <a:r>
                  <a:rPr lang="ko-KR" altLang="en-US" dirty="0">
                    <a:latin typeface="Arial" charset="0"/>
                  </a:rPr>
                  <a:t>클록 펄스가 발생하면 각 단의 플립플롭에서 출력된다</a:t>
                </a:r>
                <a:r>
                  <a:rPr lang="en-US" altLang="ko-KR" dirty="0">
                    <a:latin typeface="Arial" charset="0"/>
                  </a:rPr>
                  <a:t>.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29" t="-907" r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4" y="3861048"/>
            <a:ext cx="4205126" cy="27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순차 논리회로</a:t>
            </a:r>
            <a:r>
              <a:rPr lang="en-US" altLang="ko-KR" dirty="0"/>
              <a:t>(Sequential Logic Circuit)</a:t>
            </a:r>
            <a:endParaRPr lang="ko-KR" altLang="en-US" dirty="0"/>
          </a:p>
          <a:p>
            <a:pPr lvl="2"/>
            <a:r>
              <a:rPr lang="ko-KR" altLang="en-US" dirty="0"/>
              <a:t>출력 신호가 입력 신호뿐만 아니라 이전 상태의 논리 값에 의해 결정된다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조합 논리회로와 기억 소자로 구성되고</a:t>
            </a:r>
            <a:r>
              <a:rPr lang="en-US" altLang="ko-KR" dirty="0"/>
              <a:t>, </a:t>
            </a:r>
            <a:r>
              <a:rPr lang="ko-KR" altLang="en-US" dirty="0"/>
              <a:t>기억 소자가 궤환을 형성하며 연결되어 있다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기억 소자는 </a:t>
            </a:r>
            <a:r>
              <a:rPr lang="en-US" altLang="ko-KR" dirty="0"/>
              <a:t>2</a:t>
            </a:r>
            <a:r>
              <a:rPr lang="ko-KR" altLang="en-US" dirty="0"/>
              <a:t>진 정보를 저장할 수 있는 장치로 이루어져 있으며</a:t>
            </a:r>
            <a:r>
              <a:rPr lang="en-US" altLang="ko-KR" dirty="0"/>
              <a:t>, </a:t>
            </a:r>
            <a:r>
              <a:rPr lang="ko-KR" altLang="en-US" dirty="0"/>
              <a:t>기억할 수 있는 소자로 가장 널리 사용되는 것이 플립플롭이다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동기식</a:t>
            </a:r>
            <a:r>
              <a:rPr lang="en-US" altLang="ko-KR" dirty="0"/>
              <a:t>(Synchronous)</a:t>
            </a:r>
            <a:r>
              <a:rPr lang="ko-KR" altLang="en-US" dirty="0"/>
              <a:t> 순차 논리회로는 클록 펄스가 들어오는 시점에 상태가 변화한다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비동기식</a:t>
            </a:r>
            <a:r>
              <a:rPr lang="en-US" altLang="ko-KR" dirty="0"/>
              <a:t>(Asynchronous)</a:t>
            </a:r>
            <a:r>
              <a:rPr lang="ko-KR" altLang="en-US" dirty="0"/>
              <a:t> 순차 논리회로는 클록 펄스의 영향을 받지 않고 현재 입력되는 입력값이 변화하는 순서에 따라 동작한다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800" b="1" dirty="0"/>
              <a:t>조합 논리회로와 순차 논리회로의 개념 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494309"/>
            <a:ext cx="3990461" cy="1806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54" y="3991498"/>
            <a:ext cx="3527918" cy="10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3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레지스터</a:t>
                </a:r>
                <a:r>
                  <a:rPr lang="en-US" altLang="ko-KR" dirty="0"/>
                  <a:t> (Register)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병렬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직렬 출력 이동 레지스터</a:t>
                </a:r>
              </a:p>
              <a:p>
                <a:pPr lvl="4"/>
                <a:r>
                  <a:rPr lang="en-US" altLang="ko-KR" dirty="0"/>
                  <a:t>4</a:t>
                </a:r>
                <a:r>
                  <a:rPr lang="ko-KR" altLang="en-US" dirty="0"/>
                  <a:t>비트 병렬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직렬 출력 이동 레지스터의 병렬 데이터가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=0101</m:t>
                    </m:r>
                  </m:oMath>
                </a14:m>
                <a:r>
                  <a:rPr lang="ko-KR" altLang="en-US" dirty="0"/>
                  <a:t>일 때 클록 펄스와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𝑆𝐻𝐼𝐹𝑇</m:t>
                    </m:r>
                    <m:r>
                      <a:rPr lang="en-US" altLang="ko-KR" dirty="0">
                        <a:latin typeface="Cambria Math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𝐿𝑂𝐴𝐷</m:t>
                        </m:r>
                      </m:e>
                    </m:acc>
                  </m:oMath>
                </a14:m>
                <a:r>
                  <a:rPr lang="ko-KR" altLang="en-US" dirty="0"/>
                  <a:t>에 따른 입력에 대한 출력의 상태 파형을 보여준다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62" y="2780928"/>
            <a:ext cx="549698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1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레지스터</a:t>
                </a:r>
                <a:r>
                  <a:rPr lang="en-US" altLang="ko-KR" dirty="0"/>
                  <a:t> (Register)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병렬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병렬 출력 이동 레지스터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데이터의 병렬 입력과 병렬 출력을 결합한 이동 레지스터로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데이터 비트가 동시에 입력되면 클록 펄스에 의해 바로 병렬 출력이 일어난다</a:t>
                </a:r>
                <a:r>
                  <a:rPr lang="en-US" altLang="ko-KR" dirty="0"/>
                  <a:t>.</a:t>
                </a:r>
              </a:p>
              <a:p>
                <a:pPr lvl="4"/>
                <a:r>
                  <a:rPr lang="en-US" altLang="ko-KR" dirty="0"/>
                  <a:t>4</a:t>
                </a:r>
                <a:r>
                  <a:rPr lang="ko-KR" altLang="en-US" dirty="0"/>
                  <a:t>비트 병렬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병렬 출력 이동 레지스터의 논리회로로</a:t>
                </a:r>
                <a:r>
                  <a:rPr lang="en-US" altLang="ko-KR" dirty="0"/>
                  <a:t>, 4</a:t>
                </a:r>
                <a:r>
                  <a:rPr lang="ko-KR" altLang="en-US" dirty="0"/>
                  <a:t>비트의 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ko-KR" altLang="en-US" dirty="0"/>
                  <a:t>가 각 플립플롭에 입력되고 클록 펄스가 들어오면 즉시 각 플립플롭의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ko-KR" altLang="en-US" dirty="0"/>
                  <a:t>가 출력된다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717032"/>
            <a:ext cx="5760640" cy="27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레지스터</a:t>
            </a:r>
            <a:r>
              <a:rPr lang="en-US" altLang="ko-KR" dirty="0"/>
              <a:t> (Register)</a:t>
            </a:r>
            <a:endParaRPr lang="ko-KR" altLang="en-US" dirty="0"/>
          </a:p>
          <a:p>
            <a:pPr lvl="1"/>
            <a:r>
              <a:rPr lang="ko-KR" altLang="en-US" dirty="0"/>
              <a:t>재순환 이동 레지스터</a:t>
            </a:r>
            <a:r>
              <a:rPr lang="en-US" altLang="ko-KR" dirty="0"/>
              <a:t>(Recirculating Shift Register)</a:t>
            </a:r>
          </a:p>
          <a:p>
            <a:pPr lvl="2"/>
            <a:r>
              <a:rPr lang="ko-KR" altLang="en-US" dirty="0"/>
              <a:t>출력되는 데이터가 다시 처음으로 입력되는 레지스터이다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데이터 제어 단자에 </a:t>
            </a:r>
            <a:r>
              <a:rPr lang="en-US" altLang="ko-KR" dirty="0"/>
              <a:t>1</a:t>
            </a:r>
            <a:r>
              <a:rPr lang="ko-KR" altLang="en-US" dirty="0"/>
              <a:t>이 입력되면 직렬 데이터가 입력되고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입력되면 이동 동작을 통해 재순환 데이터가 입력된다</a:t>
            </a:r>
            <a:r>
              <a:rPr lang="en-US" altLang="ko-KR" dirty="0"/>
              <a:t>.</a:t>
            </a:r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356992"/>
            <a:ext cx="606295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1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레지스터</a:t>
                </a:r>
                <a:r>
                  <a:rPr lang="en-US" altLang="ko-KR" dirty="0"/>
                  <a:t> (Register)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재순환 이동 레지스터</a:t>
                </a:r>
                <a:r>
                  <a:rPr lang="en-US" altLang="ko-KR" dirty="0"/>
                  <a:t>(Recirculating Shift Register)</a:t>
                </a:r>
              </a:p>
              <a:p>
                <a:pPr lvl="4"/>
                <a:r>
                  <a:rPr lang="en-US" altLang="ko-KR" dirty="0"/>
                  <a:t>4</a:t>
                </a:r>
                <a:r>
                  <a:rPr lang="ko-KR" altLang="en-US" dirty="0"/>
                  <a:t>비트 재순환 이동 레지스터에 데이터 </a:t>
                </a:r>
                <a:r>
                  <a:rPr lang="en-US" altLang="ko-KR" dirty="0"/>
                  <a:t>1101</a:t>
                </a:r>
                <a:r>
                  <a:rPr lang="ko-KR" altLang="en-US" dirty="0"/>
                  <a:t>이 입력되어 순환되는 과정을 클록 펄스와 상태 파형으로 나타낸 것이다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데이터 제어 신호는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𝑆𝐻𝐼𝐹𝑇</m:t>
                    </m:r>
                    <m:r>
                      <a:rPr lang="en-US" altLang="ko-KR" dirty="0">
                        <a:latin typeface="Cambria Math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𝐿𝑂𝐴𝐷</m:t>
                        </m:r>
                      </m:e>
                    </m:acc>
                  </m:oMath>
                </a14:m>
                <a:r>
                  <a:rPr lang="ko-KR" altLang="en-US" dirty="0"/>
                  <a:t>가 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2808080"/>
            <a:ext cx="6478753" cy="3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01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레지스터</a:t>
                </a:r>
                <a:r>
                  <a:rPr lang="en-US" altLang="ko-KR" dirty="0"/>
                  <a:t> (Register)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양방향 이동 레지스터</a:t>
                </a:r>
                <a:endParaRPr lang="en-US" altLang="ko-KR" dirty="0"/>
              </a:p>
              <a:p>
                <a:pPr lvl="3"/>
                <a:r>
                  <a:rPr lang="ko-KR" altLang="en-US" dirty="0">
                    <a:latin typeface="Arial" charset="0"/>
                  </a:rPr>
                  <a:t>데이터를 왼쪽</a:t>
                </a:r>
                <a:r>
                  <a:rPr lang="en-US" altLang="ko-KR" dirty="0">
                    <a:latin typeface="Arial" charset="0"/>
                  </a:rPr>
                  <a:t>, </a:t>
                </a:r>
                <a:r>
                  <a:rPr lang="ko-KR" altLang="en-US" dirty="0">
                    <a:latin typeface="Arial" charset="0"/>
                  </a:rPr>
                  <a:t>오른쪽 방향으로 이동할 수 있다</a:t>
                </a:r>
                <a:r>
                  <a:rPr lang="en-US" altLang="ko-KR" dirty="0">
                    <a:latin typeface="Arial" charset="0"/>
                  </a:rPr>
                  <a:t>. </a:t>
                </a:r>
              </a:p>
              <a:p>
                <a:pPr lvl="3"/>
                <a:r>
                  <a:rPr lang="ko-KR" altLang="en-US" dirty="0">
                    <a:latin typeface="Arial" charset="0"/>
                  </a:rPr>
                  <a:t>이동 방향을 결정하는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𝑅𝐼𝐺𝐻𝑇</m:t>
                    </m:r>
                    <m:r>
                      <a:rPr lang="en-US" altLang="ko-KR" dirty="0">
                        <a:latin typeface="Cambria Math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𝐿𝐸𝐹𝑇</m:t>
                        </m:r>
                      </m:e>
                    </m:acc>
                  </m:oMath>
                </a14:m>
                <a:r>
                  <a:rPr lang="ko-KR" altLang="en-US" dirty="0">
                    <a:latin typeface="Arial" charset="0"/>
                  </a:rPr>
                  <a:t> 제어 입력이 있으며</a:t>
                </a:r>
                <a:r>
                  <a:rPr lang="en-US" altLang="ko-KR" dirty="0">
                    <a:latin typeface="Arial" charset="0"/>
                  </a:rPr>
                  <a:t>, </a:t>
                </a:r>
                <a:r>
                  <a:rPr lang="ko-KR" altLang="en-US" dirty="0">
                    <a:latin typeface="Arial" charset="0"/>
                  </a:rPr>
                  <a:t>제어 회로는 </a:t>
                </a:r>
                <a:r>
                  <a:rPr lang="en-US" altLang="ko-KR" dirty="0">
                    <a:latin typeface="Arial" charset="0"/>
                  </a:rPr>
                  <a:t>2×1 </a:t>
                </a:r>
                <a:r>
                  <a:rPr lang="ko-KR" altLang="en-US" dirty="0">
                    <a:latin typeface="Arial" charset="0"/>
                  </a:rPr>
                  <a:t>멀티플렉서이다</a:t>
                </a:r>
                <a:r>
                  <a:rPr lang="en-US" altLang="ko-KR" dirty="0">
                    <a:latin typeface="Arial" charset="0"/>
                  </a:rPr>
                  <a:t>.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𝑅𝐼𝐺𝐻𝑇</m:t>
                    </m:r>
                    <m:r>
                      <a:rPr lang="en-US" altLang="ko-KR" dirty="0">
                        <a:latin typeface="Cambria Math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𝐿𝐸𝐹𝑇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가 </a:t>
                </a:r>
                <a:r>
                  <a:rPr lang="en-US" altLang="ko-KR" dirty="0">
                    <a:latin typeface="Arial" charset="0"/>
                  </a:rPr>
                  <a:t>1</a:t>
                </a:r>
                <a:r>
                  <a:rPr lang="ko-KR" altLang="en-US" dirty="0">
                    <a:latin typeface="Arial" charset="0"/>
                  </a:rPr>
                  <a:t>이면 데이터가</a:t>
                </a:r>
                <a:r>
                  <a:rPr lang="en-US" altLang="ko-KR" dirty="0">
                    <a:latin typeface="Arial" charset="0"/>
                  </a:rPr>
                  <a:t> </a:t>
                </a:r>
                <a:r>
                  <a:rPr lang="ko-KR" altLang="en-US" dirty="0">
                    <a:latin typeface="Arial" charset="0"/>
                  </a:rPr>
                  <a:t>오른쪽으로 이동하고</a:t>
                </a:r>
                <a:r>
                  <a:rPr lang="en-US" altLang="ko-KR" dirty="0">
                    <a:latin typeface="Arial" charset="0"/>
                  </a:rPr>
                  <a:t>, 0</a:t>
                </a:r>
                <a:r>
                  <a:rPr lang="ko-KR" altLang="en-US" dirty="0">
                    <a:latin typeface="Arial" charset="0"/>
                  </a:rPr>
                  <a:t>이면 데이터가 왼쪽으로 이동한다</a:t>
                </a:r>
                <a:r>
                  <a:rPr lang="en-US" altLang="ko-KR" dirty="0">
                    <a:latin typeface="Arial" charset="0"/>
                  </a:rPr>
                  <a:t>.</a:t>
                </a:r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21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05064"/>
            <a:ext cx="3850184" cy="18360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5" y="3942360"/>
            <a:ext cx="2664296" cy="23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01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레지스터</a:t>
                </a:r>
                <a:r>
                  <a:rPr lang="en-US" altLang="ko-KR" dirty="0"/>
                  <a:t> (Register)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양방향 이동 레지스터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𝑅𝐼𝐺𝐻𝑇</m:t>
                    </m:r>
                    <m:r>
                      <a:rPr lang="en-US" altLang="ko-KR" dirty="0">
                        <a:latin typeface="Cambria Math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𝐿𝐸𝐹𝑇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가</a:t>
                </a:r>
                <a:r>
                  <a:rPr lang="en-US" altLang="ko-KR" dirty="0">
                    <a:latin typeface="Arial" charset="0"/>
                  </a:rPr>
                  <a:t> 1</a:t>
                </a:r>
                <a:r>
                  <a:rPr lang="ko-KR" altLang="ko-KR" dirty="0">
                    <a:latin typeface="Arial" charset="0"/>
                  </a:rPr>
                  <a:t>이면 데이터가</a:t>
                </a:r>
                <a:r>
                  <a:rPr lang="en-US" altLang="ko-KR" dirty="0">
                    <a:latin typeface="Arial" charset="0"/>
                  </a:rPr>
                  <a:t> SRI</a:t>
                </a:r>
                <a:r>
                  <a:rPr lang="ko-KR" altLang="ko-KR" dirty="0">
                    <a:latin typeface="Arial" charset="0"/>
                  </a:rPr>
                  <a:t>를 통해</a:t>
                </a:r>
                <a:r>
                  <a:rPr lang="en-US" altLang="ko-KR" dirty="0">
                    <a:latin typeface="Arial" charset="0"/>
                  </a:rPr>
                  <a:t> </a:t>
                </a:r>
                <a:r>
                  <a:rPr lang="ko-KR" altLang="ko-KR" dirty="0">
                    <a:latin typeface="Arial" charset="0"/>
                  </a:rPr>
                  <a:t>입력되고 오른쪽으로</a:t>
                </a:r>
                <a:r>
                  <a:rPr lang="en-US" altLang="ko-KR" dirty="0">
                    <a:latin typeface="Arial" charset="0"/>
                  </a:rPr>
                  <a:t> </a:t>
                </a:r>
                <a:r>
                  <a:rPr lang="ko-KR" altLang="en-US" dirty="0">
                    <a:latin typeface="Arial" charset="0"/>
                  </a:rPr>
                  <a:t>이동하여</a:t>
                </a:r>
                <a:r>
                  <a:rPr lang="ko-KR" altLang="ko-KR" dirty="0">
                    <a:latin typeface="Arial" charset="0"/>
                  </a:rPr>
                  <a:t> </a:t>
                </a:r>
                <a:r>
                  <a:rPr lang="en-US" altLang="ko-KR" dirty="0">
                    <a:latin typeface="Arial" charset="0"/>
                  </a:rPr>
                  <a:t>SRO</a:t>
                </a:r>
                <a:r>
                  <a:rPr lang="ko-KR" altLang="ko-KR" dirty="0">
                    <a:latin typeface="Arial" charset="0"/>
                  </a:rPr>
                  <a:t>에서 출력</a:t>
                </a:r>
                <a:r>
                  <a:rPr lang="ko-KR" altLang="en-US" dirty="0">
                    <a:latin typeface="Arial" charset="0"/>
                  </a:rPr>
                  <a:t>되며</a:t>
                </a:r>
                <a:r>
                  <a:rPr lang="en-US" altLang="ko-KR" dirty="0">
                    <a:latin typeface="Arial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𝑅𝐼𝐺𝐻𝑇</m:t>
                    </m:r>
                    <m:r>
                      <a:rPr lang="en-US" altLang="ko-KR" dirty="0">
                        <a:latin typeface="Cambria Math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𝐿𝐸𝐹𝑇</m:t>
                        </m:r>
                      </m:e>
                    </m:acc>
                  </m:oMath>
                </a14:m>
                <a:r>
                  <a:rPr lang="en-US" altLang="ko-KR" dirty="0">
                    <a:latin typeface="Arial" charset="0"/>
                  </a:rPr>
                  <a:t> </a:t>
                </a:r>
                <a:r>
                  <a:rPr lang="ko-KR" altLang="en-US" dirty="0">
                    <a:latin typeface="Arial" charset="0"/>
                  </a:rPr>
                  <a:t>가</a:t>
                </a:r>
                <a:r>
                  <a:rPr lang="en-US" altLang="ko-KR" dirty="0">
                    <a:latin typeface="Arial" charset="0"/>
                  </a:rPr>
                  <a:t> 0</a:t>
                </a:r>
                <a:r>
                  <a:rPr lang="ko-KR" altLang="ko-KR" dirty="0">
                    <a:latin typeface="Arial" charset="0"/>
                  </a:rPr>
                  <a:t>이면 데이터</a:t>
                </a:r>
                <a:r>
                  <a:rPr lang="ko-KR" altLang="en-US" dirty="0">
                    <a:latin typeface="Arial" charset="0"/>
                  </a:rPr>
                  <a:t>가 </a:t>
                </a:r>
                <a:r>
                  <a:rPr lang="en-US" altLang="ko-KR" dirty="0">
                    <a:latin typeface="Arial" charset="0"/>
                  </a:rPr>
                  <a:t>SLI</a:t>
                </a:r>
                <a:r>
                  <a:rPr lang="ko-KR" altLang="en-US" dirty="0">
                    <a:latin typeface="Arial" charset="0"/>
                  </a:rPr>
                  <a:t>를 통해</a:t>
                </a:r>
                <a:r>
                  <a:rPr lang="ko-KR" altLang="ko-KR" dirty="0">
                    <a:latin typeface="Arial" charset="0"/>
                  </a:rPr>
                  <a:t> 입력되고</a:t>
                </a:r>
                <a:r>
                  <a:rPr lang="en-US" altLang="ko-KR" dirty="0">
                    <a:latin typeface="Arial" charset="0"/>
                  </a:rPr>
                  <a:t> </a:t>
                </a:r>
                <a:r>
                  <a:rPr lang="ko-KR" altLang="ko-KR" dirty="0">
                    <a:latin typeface="Arial" charset="0"/>
                  </a:rPr>
                  <a:t>왼쪽으로 이동하</a:t>
                </a:r>
                <a:r>
                  <a:rPr lang="ko-KR" altLang="en-US" dirty="0">
                    <a:latin typeface="Arial" charset="0"/>
                  </a:rPr>
                  <a:t>여 </a:t>
                </a:r>
                <a:r>
                  <a:rPr lang="en-US" altLang="ko-KR" dirty="0">
                    <a:latin typeface="Arial" charset="0"/>
                  </a:rPr>
                  <a:t>SLO</a:t>
                </a:r>
                <a:r>
                  <a:rPr lang="ko-KR" altLang="ko-KR" dirty="0">
                    <a:latin typeface="Arial" charset="0"/>
                  </a:rPr>
                  <a:t>에서 출력된다</a:t>
                </a:r>
                <a:r>
                  <a:rPr lang="en-US" altLang="ko-KR" dirty="0">
                    <a:latin typeface="Arial" charset="0"/>
                  </a:rPr>
                  <a:t>.</a:t>
                </a:r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3212976"/>
            <a:ext cx="3672408" cy="235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01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레지스터</a:t>
                </a:r>
                <a:r>
                  <a:rPr lang="en-US" altLang="ko-KR" dirty="0"/>
                  <a:t> (Register)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양방향 이동 레지스터</a:t>
                </a:r>
              </a:p>
              <a:p>
                <a:pPr lvl="4"/>
                <a:r>
                  <a:rPr lang="en-US" altLang="ko-KR" dirty="0"/>
                  <a:t>4</a:t>
                </a:r>
                <a:r>
                  <a:rPr lang="ko-KR" altLang="en-US" dirty="0"/>
                  <a:t>개의 플립플롭 입력에 </a:t>
                </a:r>
                <a:r>
                  <a:rPr lang="en-US" altLang="ko-KR" dirty="0"/>
                  <a:t>2×1 </a:t>
                </a:r>
                <a:r>
                  <a:rPr lang="ko-KR" altLang="en-US" dirty="0"/>
                  <a:t>멀티플렉서가 연결되고 이를 통해 이동 방향이 결정된다</a:t>
                </a:r>
                <a:r>
                  <a:rPr lang="en-US" altLang="ko-KR" dirty="0"/>
                  <a:t>.</a:t>
                </a:r>
              </a:p>
              <a:p>
                <a:pPr lvl="4"/>
                <a:r>
                  <a:rPr lang="ko-KR" altLang="en-US" dirty="0"/>
                  <a:t>오른쪽으로 이동하는 경우에는 출력 단자가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ko-KR" altLang="en-US" dirty="0"/>
                  <a:t>이고 왼쪽으로 이동하는 경우에는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</a:p>
              <a:p>
                <a:pPr lvl="4"/>
                <a:r>
                  <a:rPr lang="en-US" altLang="ko-KR" dirty="0"/>
                  <a:t>2</a:t>
                </a:r>
                <a:r>
                  <a:rPr lang="ko-KR" altLang="en-US" dirty="0"/>
                  <a:t>진수 연산에서 비트의 이동은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의 곱셈 또는 나눗셈 연산을 수행한다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왼쪽으로 이동하면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를 곱한 결과가 되고 오른쪽으로 이동하면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를 나눈 결과가 된다</a:t>
                </a:r>
                <a:r>
                  <a:rPr lang="en-US" altLang="ko-KR" dirty="0"/>
                  <a:t>. </a:t>
                </a:r>
              </a:p>
              <a:p>
                <a:pPr lvl="3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3861048"/>
            <a:ext cx="619105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01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레지스터</a:t>
            </a:r>
            <a:r>
              <a:rPr lang="en-US" altLang="ko-KR" dirty="0"/>
              <a:t> (Register)</a:t>
            </a:r>
            <a:endParaRPr lang="ko-KR" altLang="en-US" dirty="0"/>
          </a:p>
          <a:p>
            <a:pPr lvl="1"/>
            <a:r>
              <a:rPr lang="ko-KR" altLang="en-US" dirty="0"/>
              <a:t>양방향 이동 레지스터</a:t>
            </a:r>
            <a:endParaRPr lang="en-US" altLang="ko-KR" dirty="0"/>
          </a:p>
          <a:p>
            <a:pPr lvl="4"/>
            <a:r>
              <a:rPr lang="ko-KR" altLang="en-US" dirty="0"/>
              <a:t>양방향 이동 레지스터에서 오른쪽 이동과 왼쪽 이동을 수행할 때의 플립플롭 동작을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27" y="2736304"/>
            <a:ext cx="4959757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1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4"/>
            <a:r>
              <a:rPr lang="ko-KR" altLang="en-US" dirty="0"/>
              <a:t>클록 펄스에 따라 수를 세는 계수 능력을 가진 논리회로이다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컴퓨터가 다양한 동작을 수행하는 데 필요한 타이밍 신호를 제공한다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동기식 카운터는 입력 펄스의 입력 시간에 동기화되어 각 플립플롭이 동시에 동작하기 때문에 모든 플립플롭의 단에서 상태 변화가 일어난다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spc="-100" dirty="0"/>
              <a:t>비동기식 카운터는 앞단의 출력을 받아서 각 플립플롭이 차례로 동작하기 때문에 첫 단에만 클록 펄스가 필요하다</a:t>
            </a:r>
            <a:r>
              <a:rPr lang="en-US" altLang="ko-KR" spc="-100" dirty="0"/>
              <a:t>. </a:t>
            </a:r>
          </a:p>
          <a:p>
            <a:pPr lvl="4"/>
            <a:endParaRPr lang="en-US" altLang="ko-KR" spc="-100" dirty="0"/>
          </a:p>
          <a:p>
            <a:pPr lvl="1"/>
            <a:r>
              <a:rPr lang="ko-KR" altLang="en-US" dirty="0"/>
              <a:t>상향 비동기식 카운터</a:t>
            </a:r>
            <a:endParaRPr lang="en-US" altLang="ko-KR" dirty="0"/>
          </a:p>
          <a:p>
            <a:pPr lvl="4"/>
            <a:r>
              <a:rPr lang="en-US" altLang="ko-KR" dirty="0"/>
              <a:t>4</a:t>
            </a:r>
            <a:r>
              <a:rPr lang="ko-KR" altLang="en-US" dirty="0"/>
              <a:t>비트 </a:t>
            </a:r>
            <a:r>
              <a:rPr lang="en-US" altLang="ko-KR" dirty="0"/>
              <a:t>2</a:t>
            </a:r>
            <a:r>
              <a:rPr lang="ko-KR" altLang="en-US" dirty="0"/>
              <a:t>진 상향 카운터는 </a:t>
            </a:r>
            <a:r>
              <a:rPr lang="en-US" altLang="ko-KR" dirty="0"/>
              <a:t>0</a:t>
            </a:r>
            <a:r>
              <a:rPr lang="ko-KR" altLang="en-US" dirty="0"/>
              <a:t>부터 클록의 수가 증가하면 계수의 값이 증가하여 </a:t>
            </a:r>
            <a:r>
              <a:rPr lang="en-US" altLang="ko-KR" dirty="0"/>
              <a:t>15</a:t>
            </a:r>
            <a:r>
              <a:rPr lang="ko-KR" altLang="en-US" dirty="0"/>
              <a:t>까지 되고 클록에 의해 </a:t>
            </a:r>
            <a:r>
              <a:rPr lang="en-US" altLang="ko-KR" dirty="0"/>
              <a:t>0</a:t>
            </a:r>
            <a:r>
              <a:rPr lang="ko-KR" altLang="en-US" dirty="0"/>
              <a:t>으로 되돌아간다</a:t>
            </a:r>
            <a:r>
              <a:rPr lang="en-US" altLang="ko-KR" dirty="0"/>
              <a:t>.</a:t>
            </a:r>
            <a:endParaRPr lang="ko-KR" altLang="en-US" dirty="0"/>
          </a:p>
          <a:p>
            <a:pPr lvl="4"/>
            <a:endParaRPr lang="en-US" altLang="ko-KR" spc="-100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29" y="4826082"/>
            <a:ext cx="6009875" cy="16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1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" y="1700808"/>
            <a:ext cx="415535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가산기</a:t>
                </a:r>
                <a:r>
                  <a:rPr lang="en-US" altLang="ko-KR" dirty="0"/>
                  <a:t>(Adder)</a:t>
                </a:r>
                <a:endParaRPr lang="ko-KR" altLang="en-US" dirty="0"/>
              </a:p>
              <a:p>
                <a:pPr lvl="2"/>
                <a:r>
                  <a:rPr lang="en-US" altLang="ko-KR" dirty="0"/>
                  <a:t>2</a:t>
                </a:r>
                <a:r>
                  <a:rPr lang="ko-KR" altLang="en-US" dirty="0"/>
                  <a:t>개 이상의 입력을 이용하여 그 합을 출력하는 조합 논리회로이다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종류에는 반가산기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전가산기가 있다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반가산기</a:t>
                </a:r>
                <a:r>
                  <a:rPr lang="en-US" altLang="ko-KR" dirty="0"/>
                  <a:t>(Half Adder)</a:t>
                </a:r>
              </a:p>
              <a:p>
                <a:pPr lvl="2"/>
                <a:r>
                  <a:rPr lang="en-US" altLang="ko-KR" dirty="0"/>
                  <a:t>1</a:t>
                </a:r>
                <a:r>
                  <a:rPr lang="ko-KR" altLang="en-US" dirty="0"/>
                  <a:t>비트인 입력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개와 출력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합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𝑆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과 자리 올림수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</a:rPr>
                      <m:t>) </m:t>
                    </m:r>
                  </m:oMath>
                </a14:m>
                <a:r>
                  <a:rPr lang="ko-KR" altLang="en-US" dirty="0"/>
                  <a:t>가 사용된다</a:t>
                </a:r>
                <a:r>
                  <a:rPr lang="en-US" altLang="ko-KR" dirty="0"/>
                  <a:t>. </a:t>
                </a:r>
              </a:p>
              <a:p>
                <a:pPr lvl="4"/>
                <a:endParaRPr lang="ko-KR" altLang="en-US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9875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573016"/>
            <a:ext cx="3417891" cy="28934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365104"/>
            <a:ext cx="3587806" cy="21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3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4"/>
            <a:r>
              <a:rPr lang="en-US" altLang="ko-KR" dirty="0"/>
              <a:t>4</a:t>
            </a:r>
            <a:r>
              <a:rPr lang="ko-KR" altLang="en-US" dirty="0"/>
              <a:t>비트 상향 비동기식 카운터의 논리회로로</a:t>
            </a:r>
            <a:r>
              <a:rPr lang="en-US" altLang="ko-KR" dirty="0"/>
              <a:t>, </a:t>
            </a:r>
            <a:r>
              <a:rPr lang="ko-KR" altLang="en-US" dirty="0"/>
              <a:t>비트별 출력이 각 플립플롭의 출력이므로 플립플롭 </a:t>
            </a:r>
            <a:r>
              <a:rPr lang="en-US" altLang="ko-KR" dirty="0"/>
              <a:t>4</a:t>
            </a:r>
            <a:r>
              <a:rPr lang="ko-KR" altLang="en-US" dirty="0"/>
              <a:t>개로 구성된다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76872"/>
            <a:ext cx="4464496" cy="1696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149080"/>
            <a:ext cx="5940152" cy="24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1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하향 비동기식 카운터</a:t>
            </a:r>
            <a:endParaRPr lang="en-US" altLang="ko-KR" dirty="0"/>
          </a:p>
          <a:p>
            <a:pPr lvl="4"/>
            <a:r>
              <a:rPr lang="ko-KR" altLang="en-US" dirty="0"/>
              <a:t>클록 펄스의 수가 증가함에 따라 카운터의 수가 감소한다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최댓값 </a:t>
            </a:r>
            <a:r>
              <a:rPr lang="en-US" altLang="ko-KR" dirty="0"/>
              <a:t>15</a:t>
            </a:r>
            <a:r>
              <a:rPr lang="ko-KR" altLang="en-US" dirty="0"/>
              <a:t>부터 시작해서 클록 펄스의 수가 증가함에 따라 값이 </a:t>
            </a:r>
            <a:r>
              <a:rPr lang="en-US" altLang="ko-KR" dirty="0"/>
              <a:t>1</a:t>
            </a:r>
            <a:r>
              <a:rPr lang="ko-KR" altLang="en-US" dirty="0"/>
              <a:t>씩 감소하며</a:t>
            </a:r>
            <a:r>
              <a:rPr lang="en-US" altLang="ko-KR" dirty="0"/>
              <a:t>,</a:t>
            </a:r>
            <a:r>
              <a:rPr lang="ko-KR" altLang="en-US" dirty="0"/>
              <a:t> 카운터의 값이 </a:t>
            </a:r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en-US" altLang="ko-KR" dirty="0"/>
              <a:t>15</a:t>
            </a:r>
            <a:r>
              <a:rPr lang="ko-KR" altLang="en-US" dirty="0"/>
              <a:t>부터 다시 시작한다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5616624" cy="16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1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4199993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1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하향 비동기식 카운터</a:t>
            </a:r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169927"/>
            <a:ext cx="4968552" cy="1889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4240646"/>
            <a:ext cx="5868145" cy="23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13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비트 동기식 </a:t>
            </a:r>
            <a:r>
              <a:rPr lang="en-US" altLang="ko-KR" dirty="0"/>
              <a:t>2</a:t>
            </a:r>
            <a:r>
              <a:rPr lang="ko-KR" altLang="en-US" dirty="0"/>
              <a:t>진 카운터</a:t>
            </a:r>
            <a:endParaRPr lang="en-US" altLang="ko-KR" dirty="0"/>
          </a:p>
          <a:p>
            <a:pPr lvl="4"/>
            <a:r>
              <a:rPr lang="en-US" altLang="ko-KR" dirty="0"/>
              <a:t>8</a:t>
            </a:r>
            <a:r>
              <a:rPr lang="ko-KR" altLang="en-US" dirty="0"/>
              <a:t>개의 순차적인 상태</a:t>
            </a:r>
            <a:r>
              <a:rPr lang="en-US" altLang="ko-KR" dirty="0"/>
              <a:t>(000, 001, 010, 011, 100, 101, 110, 111)</a:t>
            </a:r>
            <a:r>
              <a:rPr lang="ko-KR" altLang="en-US" dirty="0"/>
              <a:t>를 가진다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08920"/>
            <a:ext cx="2259358" cy="2440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708920"/>
            <a:ext cx="626055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13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비트 동기식 </a:t>
            </a:r>
            <a:r>
              <a:rPr lang="en-US" altLang="ko-KR" dirty="0"/>
              <a:t>2</a:t>
            </a:r>
            <a:r>
              <a:rPr lang="ko-KR" altLang="en-US" dirty="0"/>
              <a:t>진 카운터</a:t>
            </a:r>
          </a:p>
          <a:p>
            <a:pPr lvl="4"/>
            <a:r>
              <a:rPr lang="ko-KR" altLang="en-US" dirty="0"/>
              <a:t>상태 여기표에서 얻은 입력과 출력 정보를 바탕으로 카르노맵을 작성하여 간략화된 논리식을 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776882"/>
            <a:ext cx="7267115" cy="1453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75656" y="4221088"/>
                <a:ext cx="1584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221088"/>
                <a:ext cx="1584176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57085" y="4201343"/>
                <a:ext cx="1584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085" y="4201343"/>
                <a:ext cx="1584176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44208" y="4201343"/>
                <a:ext cx="1584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201343"/>
                <a:ext cx="1584176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4797152"/>
            <a:ext cx="7267115" cy="145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27010" y="6257057"/>
                <a:ext cx="1584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10" y="6257057"/>
                <a:ext cx="1584176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08439" y="6237312"/>
                <a:ext cx="1584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39" y="6237312"/>
                <a:ext cx="1584176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95562" y="6237312"/>
                <a:ext cx="1584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562" y="6237312"/>
                <a:ext cx="1584176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413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비트 동기식 </a:t>
            </a:r>
            <a:r>
              <a:rPr lang="en-US" altLang="ko-KR" dirty="0"/>
              <a:t>2</a:t>
            </a:r>
            <a:r>
              <a:rPr lang="ko-KR" altLang="en-US" dirty="0"/>
              <a:t>진 카운터</a:t>
            </a:r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44" y="2151128"/>
            <a:ext cx="4281039" cy="19259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44" y="4261146"/>
            <a:ext cx="3600400" cy="240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24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링 카운터</a:t>
            </a:r>
            <a:r>
              <a:rPr lang="en-US" altLang="ko-KR" dirty="0"/>
              <a:t>(Ring Counter)</a:t>
            </a:r>
          </a:p>
          <a:p>
            <a:pPr lvl="4"/>
            <a:r>
              <a:rPr lang="ko-KR" altLang="en-US" dirty="0"/>
              <a:t>첫</a:t>
            </a:r>
            <a:r>
              <a:rPr lang="en-US" altLang="ko-KR" dirty="0"/>
              <a:t> </a:t>
            </a:r>
            <a:r>
              <a:rPr lang="ko-KR" altLang="en-US" dirty="0"/>
              <a:t>번째 플립플롭의 출력이 두 번째 플립플롭으로</a:t>
            </a:r>
            <a:r>
              <a:rPr lang="en-US" altLang="ko-KR" dirty="0"/>
              <a:t>, </a:t>
            </a:r>
            <a:r>
              <a:rPr lang="ko-KR" altLang="en-US" dirty="0"/>
              <a:t>두 번째 플립플롭의 출력이 세 번째 플립플롭으로 연결되고</a:t>
            </a:r>
            <a:r>
              <a:rPr lang="en-US" altLang="ko-KR" dirty="0"/>
              <a:t>, </a:t>
            </a:r>
            <a:r>
              <a:rPr lang="ko-KR" altLang="en-US" dirty="0"/>
              <a:t>최종 플립플롭의 출력이 첫 번째 플립플롭으로 되돌아가도록 연결된다</a:t>
            </a:r>
            <a:r>
              <a:rPr lang="en-US" altLang="ko-KR" dirty="0"/>
              <a:t>. </a:t>
            </a:r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28800"/>
            <a:ext cx="2257608" cy="2151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109273"/>
            <a:ext cx="7272808" cy="23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13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606159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링 카운터</a:t>
            </a:r>
            <a:r>
              <a:rPr lang="en-US" altLang="ko-KR" dirty="0"/>
              <a:t>(Ring Counter)</a:t>
            </a:r>
          </a:p>
          <a:p>
            <a:pPr lvl="4"/>
            <a:r>
              <a:rPr lang="ko-KR" altLang="en-US" dirty="0"/>
              <a:t>카르노맵을 작성하고 간략화하면 다음과 같은 논리식을 얻을 수 있다</a:t>
            </a:r>
            <a:r>
              <a:rPr lang="en-US" altLang="ko-KR" dirty="0"/>
              <a:t>.</a:t>
            </a:r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88107"/>
            <a:ext cx="4087120" cy="1939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8979" y="4777407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" y="4777407"/>
                <a:ext cx="1152128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25203" y="4766859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203" y="4766859"/>
                <a:ext cx="1152128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64" y="2688107"/>
            <a:ext cx="4172192" cy="1939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60032" y="4777407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77407"/>
                <a:ext cx="1152128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76256" y="4766859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4766859"/>
                <a:ext cx="1152128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092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606159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카운터</a:t>
            </a:r>
            <a:r>
              <a:rPr lang="en-US" altLang="ko-KR" dirty="0"/>
              <a:t>(Counter, </a:t>
            </a:r>
            <a:r>
              <a:rPr lang="ko-KR" altLang="en-US" dirty="0"/>
              <a:t>계수기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링 카운터</a:t>
            </a:r>
            <a:r>
              <a:rPr lang="en-US" altLang="ko-KR" dirty="0"/>
              <a:t>(Ring Counter)</a:t>
            </a:r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순차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4536504" cy="19497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21088"/>
            <a:ext cx="3938959" cy="23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1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가산기</a:t>
                </a:r>
                <a:r>
                  <a:rPr lang="en-US" altLang="ko-KR" dirty="0"/>
                  <a:t>(Adder) 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반가산기</a:t>
                </a:r>
                <a:r>
                  <a:rPr lang="en-US" altLang="ko-KR" dirty="0"/>
                  <a:t>(Half Adder)</a:t>
                </a:r>
              </a:p>
              <a:p>
                <a:pPr lvl="4"/>
                <a:r>
                  <a:rPr lang="ko-KR" altLang="en-US" dirty="0"/>
                  <a:t>반가산기의 진리표와 카르노맵을 이용하여 올림수와 합에 대해 최적으로 간략화된 불 대수식을 얻을 수 있다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b="0" dirty="0"/>
                  <a:t>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𝐴𝐵</m:t>
                    </m:r>
                  </m:oMath>
                </a14:m>
                <a:r>
                  <a:rPr lang="en-US" altLang="ko-KR" dirty="0"/>
                  <a:t>		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𝑆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ko-KR" altLang="en-US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2780928"/>
            <a:ext cx="3024335" cy="1545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4913988"/>
            <a:ext cx="4032447" cy="17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가산기</a:t>
                </a:r>
                <a:r>
                  <a:rPr lang="en-US" altLang="ko-KR" dirty="0"/>
                  <a:t>(Adder)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전가산기</a:t>
                </a:r>
                <a:r>
                  <a:rPr lang="en-US" altLang="ko-KR" dirty="0"/>
                  <a:t>(Full Adder)</a:t>
                </a:r>
              </a:p>
              <a:p>
                <a:pPr lvl="2"/>
                <a:r>
                  <a:rPr lang="en-US" altLang="ko-KR" dirty="0"/>
                  <a:t>2</a:t>
                </a:r>
                <a:r>
                  <a:rPr lang="ko-KR" altLang="en-US" dirty="0"/>
                  <a:t>진수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입력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하위 비트에서 발생한 자리 올림수를 덧셈 연산하는 조합 논리회로이다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4"/>
                <a:endParaRPr lang="ko-KR" altLang="en-US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5315044" cy="12855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25144"/>
            <a:ext cx="4968552" cy="18690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784080"/>
            <a:ext cx="3462576" cy="27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가산기</a:t>
                </a:r>
                <a:r>
                  <a:rPr lang="en-US" altLang="ko-KR" dirty="0"/>
                  <a:t>(Adder)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전가산기</a:t>
                </a:r>
                <a:r>
                  <a:rPr lang="en-US" altLang="ko-KR" dirty="0"/>
                  <a:t>(Full Adder)</a:t>
                </a:r>
              </a:p>
              <a:p>
                <a:pPr lvl="4"/>
                <a:r>
                  <a:rPr lang="ko-KR" altLang="en-US" dirty="0"/>
                  <a:t>전가산기의 진리표와 카르노맵을 이용하여 올림수와 합에 대해 간략화된 불 대수식으로 나타낸다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𝐴𝐵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	 	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𝑆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ba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𝐴𝐵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bar>
                  </m:oMath>
                </a14:m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80928"/>
            <a:ext cx="546228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3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929687" cy="5375481"/>
              </a:xfrm>
              <a:prstGeom prst="rect">
                <a:avLst/>
              </a:prstGeo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가산기</a:t>
                </a:r>
                <a:r>
                  <a:rPr lang="en-US" altLang="ko-KR" dirty="0"/>
                  <a:t>(Adder)</a:t>
                </a:r>
                <a:endParaRPr lang="ko-KR" altLang="en-US" dirty="0"/>
              </a:p>
              <a:p>
                <a:pPr lvl="1"/>
                <a:r>
                  <a:rPr lang="ko-KR" altLang="en-US" dirty="0"/>
                  <a:t>전가산기</a:t>
                </a:r>
                <a:r>
                  <a:rPr lang="en-US" altLang="ko-KR" dirty="0"/>
                  <a:t>(Full Adder)</a:t>
                </a:r>
              </a:p>
              <a:p>
                <a:pPr lvl="4"/>
                <a:r>
                  <a:rPr lang="ko-KR" altLang="en-US" dirty="0"/>
                  <a:t>간략화된 불 대수식을 </a:t>
                </a:r>
                <a:r>
                  <a:rPr lang="en-US" altLang="ko-KR" dirty="0"/>
                  <a:t>XOR </a:t>
                </a:r>
                <a:r>
                  <a:rPr lang="ko-KR" altLang="en-US" dirty="0"/>
                  <a:t>게이트로 설계하려면 다음과 같이 불 대수식을 변경한다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:r>
                  <a:rPr lang="en-US" altLang="ko-KR" b="0" dirty="0"/>
                  <a:t>	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𝐶𝑎𝑟𝑟𝑦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𝐴𝐵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b="0" dirty="0"/>
                  <a:t>		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𝐴𝐵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𝐴</m:t>
                            </m:r>
                          </m:e>
                        </m:bar>
                      </m:e>
                    </m:d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𝐴𝐴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𝐴𝐵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𝐴𝐴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𝐴𝐴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𝐴𝐴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𝐵</m:t>
                            </m:r>
                          </m:e>
                        </m:ba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𝐴𝐵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⊕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929687" cy="5375481"/>
              </a:xfrm>
              <a:prstGeom prst="rect">
                <a:avLst/>
              </a:prstGeom>
              <a:blipFill rotWithShape="1">
                <a:blip r:embed="rId2"/>
                <a:stretch>
                  <a:fillRect l="-887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조합 논리회로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930177"/>
      </p:ext>
    </p:extLst>
  </p:cSld>
  <p:clrMapOvr>
    <a:masterClrMapping/>
  </p:clrMapOvr>
</p:sld>
</file>

<file path=ppt/theme/theme1.xml><?xml version="1.0" encoding="utf-8"?>
<a:theme xmlns:a="http://schemas.openxmlformats.org/drawingml/2006/main" name="1_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10276</TotalTime>
  <Words>2812</Words>
  <Application>Microsoft Office PowerPoint</Application>
  <PresentationFormat>화면 슬라이드 쇼(4:3)</PresentationFormat>
  <Paragraphs>438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HY견고딕</vt:lpstr>
      <vt:lpstr>HY헤드라인M</vt:lpstr>
      <vt:lpstr>굴림</vt:lpstr>
      <vt:lpstr>맑은 고딕</vt:lpstr>
      <vt:lpstr>휴먼둥근헤드라인</vt:lpstr>
      <vt:lpstr>휴먼엑스포</vt:lpstr>
      <vt:lpstr>Arial</vt:lpstr>
      <vt:lpstr>Cambria Math</vt:lpstr>
      <vt:lpstr>Wingdings</vt:lpstr>
      <vt:lpstr>1_한빛마스터</vt:lpstr>
      <vt:lpstr>학습 목표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김기태</cp:lastModifiedBy>
  <cp:revision>856</cp:revision>
  <dcterms:created xsi:type="dcterms:W3CDTF">1601-01-01T00:00:00Z</dcterms:created>
  <dcterms:modified xsi:type="dcterms:W3CDTF">2023-04-17T01:17:07Z</dcterms:modified>
</cp:coreProperties>
</file>